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69" r:id="rId4"/>
  </p:sldMasterIdLst>
  <p:notesMasterIdLst>
    <p:notesMasterId r:id="rId26"/>
  </p:notesMasterIdLst>
  <p:sldIdLst>
    <p:sldId id="256" r:id="rId5"/>
    <p:sldId id="424" r:id="rId6"/>
    <p:sldId id="413" r:id="rId7"/>
    <p:sldId id="414" r:id="rId8"/>
    <p:sldId id="415" r:id="rId9"/>
    <p:sldId id="419" r:id="rId10"/>
    <p:sldId id="330" r:id="rId11"/>
    <p:sldId id="315" r:id="rId12"/>
    <p:sldId id="426" r:id="rId13"/>
    <p:sldId id="265" r:id="rId14"/>
    <p:sldId id="363" r:id="rId15"/>
    <p:sldId id="360" r:id="rId16"/>
    <p:sldId id="319" r:id="rId17"/>
    <p:sldId id="379" r:id="rId18"/>
    <p:sldId id="263" r:id="rId19"/>
    <p:sldId id="306" r:id="rId20"/>
    <p:sldId id="417" r:id="rId21"/>
    <p:sldId id="425" r:id="rId22"/>
    <p:sldId id="344" r:id="rId23"/>
    <p:sldId id="418" r:id="rId24"/>
    <p:sldId id="423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A3BE7CF-17FB-4F40-A264-CF13281608E8}">
          <p14:sldIdLst>
            <p14:sldId id="256"/>
            <p14:sldId id="424"/>
            <p14:sldId id="413"/>
            <p14:sldId id="414"/>
            <p14:sldId id="415"/>
            <p14:sldId id="419"/>
            <p14:sldId id="330"/>
            <p14:sldId id="315"/>
            <p14:sldId id="426"/>
            <p14:sldId id="265"/>
            <p14:sldId id="363"/>
            <p14:sldId id="360"/>
            <p14:sldId id="319"/>
            <p14:sldId id="379"/>
            <p14:sldId id="263"/>
            <p14:sldId id="306"/>
            <p14:sldId id="417"/>
            <p14:sldId id="425"/>
            <p14:sldId id="344"/>
            <p14:sldId id="418"/>
            <p14:sldId id="42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оськин Владимир Алексеевич (Vladimir Moskin)" initials="МВА(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65A1B2"/>
    <a:srgbClr val="00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78850" autoAdjust="0"/>
  </p:normalViewPr>
  <p:slideViewPr>
    <p:cSldViewPr>
      <p:cViewPr>
        <p:scale>
          <a:sx n="102" d="100"/>
          <a:sy n="102" d="100"/>
        </p:scale>
        <p:origin x="-18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Общая рентгенология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</c:v>
                </c:pt>
                <c:pt idx="1">
                  <c:v>12</c:v>
                </c:pt>
                <c:pt idx="2">
                  <c:v>12.2</c:v>
                </c:pt>
                <c:pt idx="3">
                  <c:v>13</c:v>
                </c:pt>
                <c:pt idx="4">
                  <c:v>13.4</c:v>
                </c:pt>
                <c:pt idx="5">
                  <c:v>14</c:v>
                </c:pt>
                <c:pt idx="6">
                  <c:v>14.1</c:v>
                </c:pt>
                <c:pt idx="7">
                  <c:v>14.2</c:v>
                </c:pt>
                <c:pt idx="8">
                  <c:v>14.3</c:v>
                </c:pt>
                <c:pt idx="9">
                  <c:v>14.4</c:v>
                </c:pt>
                <c:pt idx="1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3F-49F9-B70D-D71F60816572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КТ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4</c:v>
                </c:pt>
                <c:pt idx="1">
                  <c:v>6</c:v>
                </c:pt>
                <c:pt idx="2">
                  <c:v>10</c:v>
                </c:pt>
                <c:pt idx="3">
                  <c:v>12</c:v>
                </c:pt>
                <c:pt idx="4">
                  <c:v>14</c:v>
                </c:pt>
                <c:pt idx="5">
                  <c:v>16</c:v>
                </c:pt>
                <c:pt idx="6">
                  <c:v>17</c:v>
                </c:pt>
                <c:pt idx="7">
                  <c:v>19</c:v>
                </c:pt>
                <c:pt idx="8">
                  <c:v>22</c:v>
                </c:pt>
                <c:pt idx="9">
                  <c:v>23</c:v>
                </c:pt>
                <c:pt idx="1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3F-49F9-B70D-D71F60816572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МРТ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12</c:v>
                </c:pt>
                <c:pt idx="7">
                  <c:v>15</c:v>
                </c:pt>
                <c:pt idx="8">
                  <c:v>17</c:v>
                </c:pt>
                <c:pt idx="9">
                  <c:v>20</c:v>
                </c:pt>
                <c:pt idx="1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3F-49F9-B70D-D71F60816572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Маммография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2</c:v>
                </c:pt>
                <c:pt idx="4">
                  <c:v>2.2000000000000002</c:v>
                </c:pt>
                <c:pt idx="5">
                  <c:v>2.5</c:v>
                </c:pt>
                <c:pt idx="6">
                  <c:v>2.8</c:v>
                </c:pt>
                <c:pt idx="7">
                  <c:v>3</c:v>
                </c:pt>
                <c:pt idx="8">
                  <c:v>3.1</c:v>
                </c:pt>
                <c:pt idx="9">
                  <c:v>3.2</c:v>
                </c:pt>
                <c:pt idx="10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C3F-49F9-B70D-D71F60816572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Томосинтез (маммо)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C3F-49F9-B70D-D71F60816572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Кардиология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Sheet1!$G$2:$G$12</c:f>
              <c:numCache>
                <c:formatCode>General</c:formatCode>
                <c:ptCount val="11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C3F-49F9-B70D-D71F60816572}"/>
            </c:ext>
          </c:extLst>
        </c:ser>
        <c:ser>
          <c:idx val="7"/>
          <c:order val="6"/>
          <c:tx>
            <c:strRef>
              <c:f>Sheet1!$H$1</c:f>
              <c:strCache>
                <c:ptCount val="1"/>
                <c:pt idx="0">
                  <c:v>Эндоскопия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Sheet1!$H$2:$H$12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C3F-49F9-B70D-D71F60816572}"/>
            </c:ext>
          </c:extLst>
        </c:ser>
        <c:ser>
          <c:idx val="8"/>
          <c:order val="7"/>
          <c:tx>
            <c:strRef>
              <c:f>Sheet1!$I$1</c:f>
              <c:strCache>
                <c:ptCount val="1"/>
                <c:pt idx="0">
                  <c:v>Дерматология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Sheet1!$I$2:$I$12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0.2</c:v>
                </c:pt>
                <c:pt idx="8">
                  <c:v>0.4</c:v>
                </c:pt>
                <c:pt idx="9">
                  <c:v>1</c:v>
                </c:pt>
                <c:pt idx="1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C3F-49F9-B70D-D71F60816572}"/>
            </c:ext>
          </c:extLst>
        </c:ser>
        <c:ser>
          <c:idx val="9"/>
          <c:order val="8"/>
          <c:tx>
            <c:strRef>
              <c:f>Sheet1!$J$1</c:f>
              <c:strCache>
                <c:ptCount val="1"/>
                <c:pt idx="0">
                  <c:v>Операционное видео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Sheet1!$J$2:$J$12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5</c:v>
                </c:pt>
                <c:pt idx="1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C3F-49F9-B70D-D71F60816572}"/>
            </c:ext>
          </c:extLst>
        </c:ser>
        <c:ser>
          <c:idx val="0"/>
          <c:order val="9"/>
          <c:tx>
            <c:strRef>
              <c:f>Sheet1!$K$1</c:f>
              <c:strCache>
                <c:ptCount val="1"/>
                <c:pt idx="0">
                  <c:v>Патология</c:v>
                </c:pt>
              </c:strCache>
            </c:strRef>
          </c:tx>
          <c:spPr>
            <a:solidFill>
              <a:schemeClr val="tx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Sheet1!$K$2:$K$12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6</c:v>
                </c:pt>
                <c:pt idx="8">
                  <c:v>9</c:v>
                </c:pt>
                <c:pt idx="9">
                  <c:v>15</c:v>
                </c:pt>
                <c:pt idx="10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C3F-49F9-B70D-D71F60816572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Ob/Gyn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Sheet1!$L$2:$L$12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C3F-49F9-B70D-D71F60816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9383424"/>
        <c:axId val="39384960"/>
      </c:barChart>
      <c:catAx>
        <c:axId val="3938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384960"/>
        <c:crosses val="autoZero"/>
        <c:auto val="1"/>
        <c:lblAlgn val="ctr"/>
        <c:lblOffset val="100"/>
        <c:noMultiLvlLbl val="0"/>
      </c:catAx>
      <c:valAx>
        <c:axId val="393849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3938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0"/>
        <c:delete val="1"/>
      </c:legendEntry>
      <c:layout>
        <c:manualLayout>
          <c:xMode val="edge"/>
          <c:yMode val="edge"/>
          <c:x val="3.2982444833318837E-2"/>
          <c:y val="0.86046209249122285"/>
          <c:w val="0.93549663104456882"/>
          <c:h val="0.13953780548646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8FE88E-4EB1-4836-B3B8-3C6172DFC7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6DC3171F-E474-4F28-9BFE-36000456AF75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Регистрация</a:t>
          </a:r>
          <a:endParaRPr lang="x-none" dirty="0">
            <a:solidFill>
              <a:schemeClr val="bg1"/>
            </a:solidFill>
          </a:endParaRPr>
        </a:p>
      </dgm:t>
    </dgm:pt>
    <dgm:pt modelId="{FA786EC0-745A-42F0-A1AF-D7333FDAA923}" type="parTrans" cxnId="{A0505D42-B50B-485B-AAF9-ADE6C7BA91A8}">
      <dgm:prSet/>
      <dgm:spPr/>
      <dgm:t>
        <a:bodyPr/>
        <a:lstStyle/>
        <a:p>
          <a:endParaRPr lang="x-none"/>
        </a:p>
      </dgm:t>
    </dgm:pt>
    <dgm:pt modelId="{AC338EA5-338C-4818-B992-2B7A2BAF0718}" type="sibTrans" cxnId="{A0505D42-B50B-485B-AAF9-ADE6C7BA91A8}">
      <dgm:prSet/>
      <dgm:spPr/>
      <dgm:t>
        <a:bodyPr/>
        <a:lstStyle/>
        <a:p>
          <a:endParaRPr lang="x-none"/>
        </a:p>
      </dgm:t>
    </dgm:pt>
    <dgm:pt modelId="{CA74332C-352F-41AE-8CAC-0FC2440C668E}">
      <dgm:prSet phldrT="[Текст]"/>
      <dgm:spPr/>
      <dgm:t>
        <a:bodyPr/>
        <a:lstStyle/>
        <a:p>
          <a:r>
            <a:rPr lang="ru-RU" dirty="0">
              <a:solidFill>
                <a:schemeClr val="accent3"/>
              </a:solidFill>
            </a:rPr>
            <a:t>Получение изображений</a:t>
          </a:r>
          <a:endParaRPr lang="x-none" dirty="0">
            <a:solidFill>
              <a:schemeClr val="accent3"/>
            </a:solidFill>
          </a:endParaRPr>
        </a:p>
      </dgm:t>
    </dgm:pt>
    <dgm:pt modelId="{AF050E7F-63BD-4D2A-8EB7-0404C027F7C2}" type="parTrans" cxnId="{9D32CDC2-D7F2-4D97-B001-455960266344}">
      <dgm:prSet/>
      <dgm:spPr/>
      <dgm:t>
        <a:bodyPr/>
        <a:lstStyle/>
        <a:p>
          <a:endParaRPr lang="x-none"/>
        </a:p>
      </dgm:t>
    </dgm:pt>
    <dgm:pt modelId="{DF29C6CC-D96E-4FAB-94E9-C2C4853ED666}" type="sibTrans" cxnId="{9D32CDC2-D7F2-4D97-B001-455960266344}">
      <dgm:prSet/>
      <dgm:spPr/>
      <dgm:t>
        <a:bodyPr/>
        <a:lstStyle/>
        <a:p>
          <a:endParaRPr lang="x-none"/>
        </a:p>
      </dgm:t>
    </dgm:pt>
    <dgm:pt modelId="{8488C1AD-9176-48E9-9007-0E1311769CA8}">
      <dgm:prSet phldrT="[Текст]"/>
      <dgm:spPr/>
      <dgm:t>
        <a:bodyPr/>
        <a:lstStyle/>
        <a:p>
          <a:r>
            <a:rPr lang="ru-RU" dirty="0"/>
            <a:t>Архивирование</a:t>
          </a:r>
          <a:endParaRPr lang="x-none" dirty="0"/>
        </a:p>
      </dgm:t>
    </dgm:pt>
    <dgm:pt modelId="{52A634B1-27DE-46AD-BAD9-123473A5D05F}" type="parTrans" cxnId="{A1485D03-C169-46EE-9498-BE4E5BF787CC}">
      <dgm:prSet/>
      <dgm:spPr/>
      <dgm:t>
        <a:bodyPr/>
        <a:lstStyle/>
        <a:p>
          <a:endParaRPr lang="x-none"/>
        </a:p>
      </dgm:t>
    </dgm:pt>
    <dgm:pt modelId="{8ACFF359-DCE8-49F5-94E1-46C8CF8870CB}" type="sibTrans" cxnId="{A1485D03-C169-46EE-9498-BE4E5BF787CC}">
      <dgm:prSet/>
      <dgm:spPr/>
      <dgm:t>
        <a:bodyPr/>
        <a:lstStyle/>
        <a:p>
          <a:endParaRPr lang="x-none"/>
        </a:p>
      </dgm:t>
    </dgm:pt>
    <dgm:pt modelId="{5EE7CFFD-3E76-43D1-B4F4-5BC03FE08682}">
      <dgm:prSet phldrT="[Текст]"/>
      <dgm:spPr/>
      <dgm:t>
        <a:bodyPr/>
        <a:lstStyle/>
        <a:p>
          <a:r>
            <a:rPr lang="ru-RU" dirty="0"/>
            <a:t>Диагностирование</a:t>
          </a:r>
          <a:endParaRPr lang="x-none" dirty="0"/>
        </a:p>
      </dgm:t>
    </dgm:pt>
    <dgm:pt modelId="{BE1FC9F6-AE49-47E3-853C-CAA3FCEB7B64}" type="parTrans" cxnId="{7E71A52D-C88F-4E76-8050-36539C37BD3B}">
      <dgm:prSet/>
      <dgm:spPr/>
      <dgm:t>
        <a:bodyPr/>
        <a:lstStyle/>
        <a:p>
          <a:endParaRPr lang="x-none"/>
        </a:p>
      </dgm:t>
    </dgm:pt>
    <dgm:pt modelId="{D09411AA-07F7-49DE-97CF-53ABEA6FDE7D}" type="sibTrans" cxnId="{7E71A52D-C88F-4E76-8050-36539C37BD3B}">
      <dgm:prSet/>
      <dgm:spPr/>
      <dgm:t>
        <a:bodyPr/>
        <a:lstStyle/>
        <a:p>
          <a:endParaRPr lang="x-none"/>
        </a:p>
      </dgm:t>
    </dgm:pt>
    <dgm:pt modelId="{6EF16370-9AC6-4F34-98A5-0442AA8D0150}">
      <dgm:prSet phldrT="[Текст]"/>
      <dgm:spPr/>
      <dgm:t>
        <a:bodyPr/>
        <a:lstStyle/>
        <a:p>
          <a:r>
            <a:rPr lang="ru-RU" dirty="0"/>
            <a:t>Распространение</a:t>
          </a:r>
          <a:endParaRPr lang="x-none" dirty="0"/>
        </a:p>
      </dgm:t>
    </dgm:pt>
    <dgm:pt modelId="{86878D97-C0AE-413E-99C9-2032CBD40245}" type="parTrans" cxnId="{8F5C690D-3D16-4BB1-B39A-234F0B5193EB}">
      <dgm:prSet/>
      <dgm:spPr/>
      <dgm:t>
        <a:bodyPr/>
        <a:lstStyle/>
        <a:p>
          <a:endParaRPr lang="x-none"/>
        </a:p>
      </dgm:t>
    </dgm:pt>
    <dgm:pt modelId="{0F8E8CA1-6EFA-4B97-9813-7B33C25C5CA5}" type="sibTrans" cxnId="{8F5C690D-3D16-4BB1-B39A-234F0B5193EB}">
      <dgm:prSet/>
      <dgm:spPr/>
      <dgm:t>
        <a:bodyPr/>
        <a:lstStyle/>
        <a:p>
          <a:endParaRPr lang="x-none"/>
        </a:p>
      </dgm:t>
    </dgm:pt>
    <dgm:pt modelId="{C3343219-02C3-4AD2-817D-7E73E17DFBED}">
      <dgm:prSet phldrT="[Текст]"/>
      <dgm:spPr/>
      <dgm:t>
        <a:bodyPr/>
        <a:lstStyle/>
        <a:p>
          <a:r>
            <a:rPr lang="ru-RU" dirty="0"/>
            <a:t>Статистика</a:t>
          </a:r>
          <a:endParaRPr lang="x-none" dirty="0"/>
        </a:p>
      </dgm:t>
    </dgm:pt>
    <dgm:pt modelId="{B1C68D3F-2C6A-429E-A110-4940913E8B1F}" type="parTrans" cxnId="{3E71E8C5-B81C-43AD-BDD7-B0D08488B042}">
      <dgm:prSet/>
      <dgm:spPr/>
      <dgm:t>
        <a:bodyPr/>
        <a:lstStyle/>
        <a:p>
          <a:endParaRPr lang="x-none"/>
        </a:p>
      </dgm:t>
    </dgm:pt>
    <dgm:pt modelId="{4932C979-524B-4211-9C9C-A4104C192829}" type="sibTrans" cxnId="{3E71E8C5-B81C-43AD-BDD7-B0D08488B042}">
      <dgm:prSet/>
      <dgm:spPr/>
      <dgm:t>
        <a:bodyPr/>
        <a:lstStyle/>
        <a:p>
          <a:endParaRPr lang="x-none"/>
        </a:p>
      </dgm:t>
    </dgm:pt>
    <dgm:pt modelId="{A369BC89-FD7D-44B5-908E-8AF4D5229318}" type="pres">
      <dgm:prSet presAssocID="{A68FE88E-4EB1-4836-B3B8-3C6172DFC7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A7A600-44C1-4D58-8D0B-CED6A15894CE}" type="pres">
      <dgm:prSet presAssocID="{6DC3171F-E474-4F28-9BFE-36000456AF7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50D1A-E75A-4B24-B941-E00CE5A5F591}" type="pres">
      <dgm:prSet presAssocID="{AC338EA5-338C-4818-B992-2B7A2BAF0718}" presName="spacer" presStyleCnt="0"/>
      <dgm:spPr/>
    </dgm:pt>
    <dgm:pt modelId="{4D9E82BE-0B66-45FE-9AFC-E427E68B218C}" type="pres">
      <dgm:prSet presAssocID="{CA74332C-352F-41AE-8CAC-0FC2440C668E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4A5C0-4664-41CA-B4CB-CA5CFB22EAC1}" type="pres">
      <dgm:prSet presAssocID="{DF29C6CC-D96E-4FAB-94E9-C2C4853ED666}" presName="spacer" presStyleCnt="0"/>
      <dgm:spPr/>
    </dgm:pt>
    <dgm:pt modelId="{015703B0-F63C-4A2F-9A9F-3D6B23BCCAFE}" type="pres">
      <dgm:prSet presAssocID="{8488C1AD-9176-48E9-9007-0E1311769CA8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B5B9E-D847-40B2-8C24-FA7F700E9A14}" type="pres">
      <dgm:prSet presAssocID="{8ACFF359-DCE8-49F5-94E1-46C8CF8870CB}" presName="spacer" presStyleCnt="0"/>
      <dgm:spPr/>
    </dgm:pt>
    <dgm:pt modelId="{A7882C44-B581-49D5-9BE6-610ACC3076C2}" type="pres">
      <dgm:prSet presAssocID="{5EE7CFFD-3E76-43D1-B4F4-5BC03FE0868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4AB44-4C4B-4627-8354-250A59D3CA97}" type="pres">
      <dgm:prSet presAssocID="{D09411AA-07F7-49DE-97CF-53ABEA6FDE7D}" presName="spacer" presStyleCnt="0"/>
      <dgm:spPr/>
    </dgm:pt>
    <dgm:pt modelId="{0C3E1B38-76B9-4E85-B6CD-F6C4E76DC4C9}" type="pres">
      <dgm:prSet presAssocID="{6EF16370-9AC6-4F34-98A5-0442AA8D015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8B87E-FC77-456D-B70C-8FE016B1CB5B}" type="pres">
      <dgm:prSet presAssocID="{0F8E8CA1-6EFA-4B97-9813-7B33C25C5CA5}" presName="spacer" presStyleCnt="0"/>
      <dgm:spPr/>
    </dgm:pt>
    <dgm:pt modelId="{5E3749EC-A914-47A2-BC0D-0F11E8805CCE}" type="pres">
      <dgm:prSet presAssocID="{C3343219-02C3-4AD2-817D-7E73E17DFBE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6639E3-224C-43B9-948A-AB5D4BA2119C}" type="presOf" srcId="{5EE7CFFD-3E76-43D1-B4F4-5BC03FE08682}" destId="{A7882C44-B581-49D5-9BE6-610ACC3076C2}" srcOrd="0" destOrd="0" presId="urn:microsoft.com/office/officeart/2005/8/layout/vList2"/>
    <dgm:cxn modelId="{8F5C690D-3D16-4BB1-B39A-234F0B5193EB}" srcId="{A68FE88E-4EB1-4836-B3B8-3C6172DFC7E0}" destId="{6EF16370-9AC6-4F34-98A5-0442AA8D0150}" srcOrd="4" destOrd="0" parTransId="{86878D97-C0AE-413E-99C9-2032CBD40245}" sibTransId="{0F8E8CA1-6EFA-4B97-9813-7B33C25C5CA5}"/>
    <dgm:cxn modelId="{9D32CDC2-D7F2-4D97-B001-455960266344}" srcId="{A68FE88E-4EB1-4836-B3B8-3C6172DFC7E0}" destId="{CA74332C-352F-41AE-8CAC-0FC2440C668E}" srcOrd="1" destOrd="0" parTransId="{AF050E7F-63BD-4D2A-8EB7-0404C027F7C2}" sibTransId="{DF29C6CC-D96E-4FAB-94E9-C2C4853ED666}"/>
    <dgm:cxn modelId="{7E71A52D-C88F-4E76-8050-36539C37BD3B}" srcId="{A68FE88E-4EB1-4836-B3B8-3C6172DFC7E0}" destId="{5EE7CFFD-3E76-43D1-B4F4-5BC03FE08682}" srcOrd="3" destOrd="0" parTransId="{BE1FC9F6-AE49-47E3-853C-CAA3FCEB7B64}" sibTransId="{D09411AA-07F7-49DE-97CF-53ABEA6FDE7D}"/>
    <dgm:cxn modelId="{D91815EF-EFD6-44F0-9708-2A4A8AA308C4}" type="presOf" srcId="{CA74332C-352F-41AE-8CAC-0FC2440C668E}" destId="{4D9E82BE-0B66-45FE-9AFC-E427E68B218C}" srcOrd="0" destOrd="0" presId="urn:microsoft.com/office/officeart/2005/8/layout/vList2"/>
    <dgm:cxn modelId="{56B3BF49-DBFA-4E5C-BC96-341D21FC5A53}" type="presOf" srcId="{8488C1AD-9176-48E9-9007-0E1311769CA8}" destId="{015703B0-F63C-4A2F-9A9F-3D6B23BCCAFE}" srcOrd="0" destOrd="0" presId="urn:microsoft.com/office/officeart/2005/8/layout/vList2"/>
    <dgm:cxn modelId="{0C7097E4-293A-4B0B-900C-326A7385379A}" type="presOf" srcId="{A68FE88E-4EB1-4836-B3B8-3C6172DFC7E0}" destId="{A369BC89-FD7D-44B5-908E-8AF4D5229318}" srcOrd="0" destOrd="0" presId="urn:microsoft.com/office/officeart/2005/8/layout/vList2"/>
    <dgm:cxn modelId="{A1485D03-C169-46EE-9498-BE4E5BF787CC}" srcId="{A68FE88E-4EB1-4836-B3B8-3C6172DFC7E0}" destId="{8488C1AD-9176-48E9-9007-0E1311769CA8}" srcOrd="2" destOrd="0" parTransId="{52A634B1-27DE-46AD-BAD9-123473A5D05F}" sibTransId="{8ACFF359-DCE8-49F5-94E1-46C8CF8870CB}"/>
    <dgm:cxn modelId="{64E6D9D4-A671-4078-8730-C9C5E8B3E4DF}" type="presOf" srcId="{6EF16370-9AC6-4F34-98A5-0442AA8D0150}" destId="{0C3E1B38-76B9-4E85-B6CD-F6C4E76DC4C9}" srcOrd="0" destOrd="0" presId="urn:microsoft.com/office/officeart/2005/8/layout/vList2"/>
    <dgm:cxn modelId="{DEC29377-D918-4C06-9DA7-A393C24E5426}" type="presOf" srcId="{6DC3171F-E474-4F28-9BFE-36000456AF75}" destId="{02A7A600-44C1-4D58-8D0B-CED6A15894CE}" srcOrd="0" destOrd="0" presId="urn:microsoft.com/office/officeart/2005/8/layout/vList2"/>
    <dgm:cxn modelId="{3E71E8C5-B81C-43AD-BDD7-B0D08488B042}" srcId="{A68FE88E-4EB1-4836-B3B8-3C6172DFC7E0}" destId="{C3343219-02C3-4AD2-817D-7E73E17DFBED}" srcOrd="5" destOrd="0" parTransId="{B1C68D3F-2C6A-429E-A110-4940913E8B1F}" sibTransId="{4932C979-524B-4211-9C9C-A4104C192829}"/>
    <dgm:cxn modelId="{A0505D42-B50B-485B-AAF9-ADE6C7BA91A8}" srcId="{A68FE88E-4EB1-4836-B3B8-3C6172DFC7E0}" destId="{6DC3171F-E474-4F28-9BFE-36000456AF75}" srcOrd="0" destOrd="0" parTransId="{FA786EC0-745A-42F0-A1AF-D7333FDAA923}" sibTransId="{AC338EA5-338C-4818-B992-2B7A2BAF0718}"/>
    <dgm:cxn modelId="{C114A950-651E-4FF6-9433-83A122985DC8}" type="presOf" srcId="{C3343219-02C3-4AD2-817D-7E73E17DFBED}" destId="{5E3749EC-A914-47A2-BC0D-0F11E8805CCE}" srcOrd="0" destOrd="0" presId="urn:microsoft.com/office/officeart/2005/8/layout/vList2"/>
    <dgm:cxn modelId="{F2A91907-5A4E-4950-9BAA-72138764F735}" type="presParOf" srcId="{A369BC89-FD7D-44B5-908E-8AF4D5229318}" destId="{02A7A600-44C1-4D58-8D0B-CED6A15894CE}" srcOrd="0" destOrd="0" presId="urn:microsoft.com/office/officeart/2005/8/layout/vList2"/>
    <dgm:cxn modelId="{4D00B78E-BFCA-407A-96D9-CF9AD750BB03}" type="presParOf" srcId="{A369BC89-FD7D-44B5-908E-8AF4D5229318}" destId="{69950D1A-E75A-4B24-B941-E00CE5A5F591}" srcOrd="1" destOrd="0" presId="urn:microsoft.com/office/officeart/2005/8/layout/vList2"/>
    <dgm:cxn modelId="{88AB7FA9-799C-4F4B-9C32-3115089FEACF}" type="presParOf" srcId="{A369BC89-FD7D-44B5-908E-8AF4D5229318}" destId="{4D9E82BE-0B66-45FE-9AFC-E427E68B218C}" srcOrd="2" destOrd="0" presId="urn:microsoft.com/office/officeart/2005/8/layout/vList2"/>
    <dgm:cxn modelId="{8BECE140-79E0-4E03-8E74-24D512961F3C}" type="presParOf" srcId="{A369BC89-FD7D-44B5-908E-8AF4D5229318}" destId="{A9D4A5C0-4664-41CA-B4CB-CA5CFB22EAC1}" srcOrd="3" destOrd="0" presId="urn:microsoft.com/office/officeart/2005/8/layout/vList2"/>
    <dgm:cxn modelId="{7ADEA198-DC7E-49A7-8EBC-F9B1F05035B9}" type="presParOf" srcId="{A369BC89-FD7D-44B5-908E-8AF4D5229318}" destId="{015703B0-F63C-4A2F-9A9F-3D6B23BCCAFE}" srcOrd="4" destOrd="0" presId="urn:microsoft.com/office/officeart/2005/8/layout/vList2"/>
    <dgm:cxn modelId="{EF9912AE-BFD5-4D44-B739-024DA7F2F4B8}" type="presParOf" srcId="{A369BC89-FD7D-44B5-908E-8AF4D5229318}" destId="{044B5B9E-D847-40B2-8C24-FA7F700E9A14}" srcOrd="5" destOrd="0" presId="urn:microsoft.com/office/officeart/2005/8/layout/vList2"/>
    <dgm:cxn modelId="{342B1F72-9378-4E32-9BC3-511719AA9852}" type="presParOf" srcId="{A369BC89-FD7D-44B5-908E-8AF4D5229318}" destId="{A7882C44-B581-49D5-9BE6-610ACC3076C2}" srcOrd="6" destOrd="0" presId="urn:microsoft.com/office/officeart/2005/8/layout/vList2"/>
    <dgm:cxn modelId="{7D0F57D5-48BB-47F8-A589-351B8E8C6FB6}" type="presParOf" srcId="{A369BC89-FD7D-44B5-908E-8AF4D5229318}" destId="{F7C4AB44-4C4B-4627-8354-250A59D3CA97}" srcOrd="7" destOrd="0" presId="urn:microsoft.com/office/officeart/2005/8/layout/vList2"/>
    <dgm:cxn modelId="{D73B9506-32F1-461A-A609-CD570BD8F35B}" type="presParOf" srcId="{A369BC89-FD7D-44B5-908E-8AF4D5229318}" destId="{0C3E1B38-76B9-4E85-B6CD-F6C4E76DC4C9}" srcOrd="8" destOrd="0" presId="urn:microsoft.com/office/officeart/2005/8/layout/vList2"/>
    <dgm:cxn modelId="{FCF79D08-F450-4CBD-A847-0926C31E2E16}" type="presParOf" srcId="{A369BC89-FD7D-44B5-908E-8AF4D5229318}" destId="{3D98B87E-FC77-456D-B70C-8FE016B1CB5B}" srcOrd="9" destOrd="0" presId="urn:microsoft.com/office/officeart/2005/8/layout/vList2"/>
    <dgm:cxn modelId="{13A50722-AFD5-412D-9FEC-5A50A587243D}" type="presParOf" srcId="{A369BC89-FD7D-44B5-908E-8AF4D5229318}" destId="{5E3749EC-A914-47A2-BC0D-0F11E8805CC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8FE88E-4EB1-4836-B3B8-3C6172DFC7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6DC3171F-E474-4F28-9BFE-36000456AF75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Регистрация</a:t>
          </a:r>
          <a:endParaRPr lang="x-none" dirty="0">
            <a:solidFill>
              <a:schemeClr val="bg1"/>
            </a:solidFill>
          </a:endParaRPr>
        </a:p>
      </dgm:t>
    </dgm:pt>
    <dgm:pt modelId="{FA786EC0-745A-42F0-A1AF-D7333FDAA923}" type="parTrans" cxnId="{A0505D42-B50B-485B-AAF9-ADE6C7BA91A8}">
      <dgm:prSet/>
      <dgm:spPr/>
      <dgm:t>
        <a:bodyPr/>
        <a:lstStyle/>
        <a:p>
          <a:endParaRPr lang="x-none"/>
        </a:p>
      </dgm:t>
    </dgm:pt>
    <dgm:pt modelId="{AC338EA5-338C-4818-B992-2B7A2BAF0718}" type="sibTrans" cxnId="{A0505D42-B50B-485B-AAF9-ADE6C7BA91A8}">
      <dgm:prSet/>
      <dgm:spPr/>
      <dgm:t>
        <a:bodyPr/>
        <a:lstStyle/>
        <a:p>
          <a:endParaRPr lang="x-none"/>
        </a:p>
      </dgm:t>
    </dgm:pt>
    <dgm:pt modelId="{CA74332C-352F-41AE-8CAC-0FC2440C668E}">
      <dgm:prSet phldrT="[Текст]"/>
      <dgm:spPr/>
      <dgm:t>
        <a:bodyPr/>
        <a:lstStyle/>
        <a:p>
          <a:r>
            <a:rPr lang="ru-RU" dirty="0"/>
            <a:t>Получение изображений</a:t>
          </a:r>
          <a:endParaRPr lang="x-none" dirty="0"/>
        </a:p>
      </dgm:t>
    </dgm:pt>
    <dgm:pt modelId="{AF050E7F-63BD-4D2A-8EB7-0404C027F7C2}" type="parTrans" cxnId="{9D32CDC2-D7F2-4D97-B001-455960266344}">
      <dgm:prSet/>
      <dgm:spPr/>
      <dgm:t>
        <a:bodyPr/>
        <a:lstStyle/>
        <a:p>
          <a:endParaRPr lang="x-none"/>
        </a:p>
      </dgm:t>
    </dgm:pt>
    <dgm:pt modelId="{DF29C6CC-D96E-4FAB-94E9-C2C4853ED666}" type="sibTrans" cxnId="{9D32CDC2-D7F2-4D97-B001-455960266344}">
      <dgm:prSet/>
      <dgm:spPr/>
      <dgm:t>
        <a:bodyPr/>
        <a:lstStyle/>
        <a:p>
          <a:endParaRPr lang="x-none"/>
        </a:p>
      </dgm:t>
    </dgm:pt>
    <dgm:pt modelId="{8488C1AD-9176-48E9-9007-0E1311769CA8}">
      <dgm:prSet phldrT="[Текст]"/>
      <dgm:spPr/>
      <dgm:t>
        <a:bodyPr/>
        <a:lstStyle/>
        <a:p>
          <a:r>
            <a:rPr lang="ru-RU" dirty="0">
              <a:solidFill>
                <a:schemeClr val="accent3"/>
              </a:solidFill>
            </a:rPr>
            <a:t>Архивирование</a:t>
          </a:r>
          <a:endParaRPr lang="x-none" dirty="0">
            <a:solidFill>
              <a:schemeClr val="accent3"/>
            </a:solidFill>
          </a:endParaRPr>
        </a:p>
      </dgm:t>
    </dgm:pt>
    <dgm:pt modelId="{52A634B1-27DE-46AD-BAD9-123473A5D05F}" type="parTrans" cxnId="{A1485D03-C169-46EE-9498-BE4E5BF787CC}">
      <dgm:prSet/>
      <dgm:spPr/>
      <dgm:t>
        <a:bodyPr/>
        <a:lstStyle/>
        <a:p>
          <a:endParaRPr lang="x-none"/>
        </a:p>
      </dgm:t>
    </dgm:pt>
    <dgm:pt modelId="{8ACFF359-DCE8-49F5-94E1-46C8CF8870CB}" type="sibTrans" cxnId="{A1485D03-C169-46EE-9498-BE4E5BF787CC}">
      <dgm:prSet/>
      <dgm:spPr/>
      <dgm:t>
        <a:bodyPr/>
        <a:lstStyle/>
        <a:p>
          <a:endParaRPr lang="x-none"/>
        </a:p>
      </dgm:t>
    </dgm:pt>
    <dgm:pt modelId="{5EE7CFFD-3E76-43D1-B4F4-5BC03FE08682}">
      <dgm:prSet phldrT="[Текст]"/>
      <dgm:spPr/>
      <dgm:t>
        <a:bodyPr/>
        <a:lstStyle/>
        <a:p>
          <a:r>
            <a:rPr lang="ru-RU" dirty="0">
              <a:solidFill>
                <a:schemeClr val="accent3"/>
              </a:solidFill>
            </a:rPr>
            <a:t>Диагностика</a:t>
          </a:r>
          <a:endParaRPr lang="x-none" dirty="0">
            <a:solidFill>
              <a:schemeClr val="accent3"/>
            </a:solidFill>
          </a:endParaRPr>
        </a:p>
      </dgm:t>
    </dgm:pt>
    <dgm:pt modelId="{BE1FC9F6-AE49-47E3-853C-CAA3FCEB7B64}" type="parTrans" cxnId="{7E71A52D-C88F-4E76-8050-36539C37BD3B}">
      <dgm:prSet/>
      <dgm:spPr/>
      <dgm:t>
        <a:bodyPr/>
        <a:lstStyle/>
        <a:p>
          <a:endParaRPr lang="x-none"/>
        </a:p>
      </dgm:t>
    </dgm:pt>
    <dgm:pt modelId="{D09411AA-07F7-49DE-97CF-53ABEA6FDE7D}" type="sibTrans" cxnId="{7E71A52D-C88F-4E76-8050-36539C37BD3B}">
      <dgm:prSet/>
      <dgm:spPr/>
      <dgm:t>
        <a:bodyPr/>
        <a:lstStyle/>
        <a:p>
          <a:endParaRPr lang="x-none"/>
        </a:p>
      </dgm:t>
    </dgm:pt>
    <dgm:pt modelId="{C3343219-02C3-4AD2-817D-7E73E17DFBED}">
      <dgm:prSet phldrT="[Текст]"/>
      <dgm:spPr/>
      <dgm:t>
        <a:bodyPr/>
        <a:lstStyle/>
        <a:p>
          <a:r>
            <a:rPr lang="ru-RU" dirty="0"/>
            <a:t>Статистика</a:t>
          </a:r>
          <a:endParaRPr lang="x-none" dirty="0"/>
        </a:p>
      </dgm:t>
    </dgm:pt>
    <dgm:pt modelId="{B1C68D3F-2C6A-429E-A110-4940913E8B1F}" type="parTrans" cxnId="{3E71E8C5-B81C-43AD-BDD7-B0D08488B042}">
      <dgm:prSet/>
      <dgm:spPr/>
      <dgm:t>
        <a:bodyPr/>
        <a:lstStyle/>
        <a:p>
          <a:endParaRPr lang="x-none"/>
        </a:p>
      </dgm:t>
    </dgm:pt>
    <dgm:pt modelId="{4932C979-524B-4211-9C9C-A4104C192829}" type="sibTrans" cxnId="{3E71E8C5-B81C-43AD-BDD7-B0D08488B042}">
      <dgm:prSet/>
      <dgm:spPr/>
      <dgm:t>
        <a:bodyPr/>
        <a:lstStyle/>
        <a:p>
          <a:endParaRPr lang="x-none"/>
        </a:p>
      </dgm:t>
    </dgm:pt>
    <dgm:pt modelId="{13BBC334-030A-4F99-9CE4-08BB7F2CF529}">
      <dgm:prSet phldrT="[Текст]"/>
      <dgm:spPr/>
      <dgm:t>
        <a:bodyPr/>
        <a:lstStyle/>
        <a:p>
          <a:r>
            <a:rPr lang="ru-RU" dirty="0">
              <a:solidFill>
                <a:schemeClr val="accent3"/>
              </a:solidFill>
            </a:rPr>
            <a:t>Доступ к данным</a:t>
          </a:r>
          <a:endParaRPr lang="x-none" dirty="0">
            <a:solidFill>
              <a:schemeClr val="accent3"/>
            </a:solidFill>
          </a:endParaRPr>
        </a:p>
      </dgm:t>
    </dgm:pt>
    <dgm:pt modelId="{D840D16C-2668-49AC-A614-BFB091E1CCB5}" type="parTrans" cxnId="{1B3746FD-E598-4182-9EAC-672FFC1620F0}">
      <dgm:prSet/>
      <dgm:spPr/>
      <dgm:t>
        <a:bodyPr/>
        <a:lstStyle/>
        <a:p>
          <a:endParaRPr lang="x-none"/>
        </a:p>
      </dgm:t>
    </dgm:pt>
    <dgm:pt modelId="{32FADB83-5CBF-46A7-B1CB-84176A04A43B}" type="sibTrans" cxnId="{1B3746FD-E598-4182-9EAC-672FFC1620F0}">
      <dgm:prSet/>
      <dgm:spPr/>
      <dgm:t>
        <a:bodyPr/>
        <a:lstStyle/>
        <a:p>
          <a:endParaRPr lang="x-none"/>
        </a:p>
      </dgm:t>
    </dgm:pt>
    <dgm:pt modelId="{A369BC89-FD7D-44B5-908E-8AF4D5229318}" type="pres">
      <dgm:prSet presAssocID="{A68FE88E-4EB1-4836-B3B8-3C6172DFC7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A7A600-44C1-4D58-8D0B-CED6A15894CE}" type="pres">
      <dgm:prSet presAssocID="{6DC3171F-E474-4F28-9BFE-36000456AF7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50D1A-E75A-4B24-B941-E00CE5A5F591}" type="pres">
      <dgm:prSet presAssocID="{AC338EA5-338C-4818-B992-2B7A2BAF0718}" presName="spacer" presStyleCnt="0"/>
      <dgm:spPr/>
    </dgm:pt>
    <dgm:pt modelId="{4D9E82BE-0B66-45FE-9AFC-E427E68B218C}" type="pres">
      <dgm:prSet presAssocID="{CA74332C-352F-41AE-8CAC-0FC2440C668E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4A5C0-4664-41CA-B4CB-CA5CFB22EAC1}" type="pres">
      <dgm:prSet presAssocID="{DF29C6CC-D96E-4FAB-94E9-C2C4853ED666}" presName="spacer" presStyleCnt="0"/>
      <dgm:spPr/>
    </dgm:pt>
    <dgm:pt modelId="{015703B0-F63C-4A2F-9A9F-3D6B23BCCAFE}" type="pres">
      <dgm:prSet presAssocID="{8488C1AD-9176-48E9-9007-0E1311769CA8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B5B9E-D847-40B2-8C24-FA7F700E9A14}" type="pres">
      <dgm:prSet presAssocID="{8ACFF359-DCE8-49F5-94E1-46C8CF8870CB}" presName="spacer" presStyleCnt="0"/>
      <dgm:spPr/>
    </dgm:pt>
    <dgm:pt modelId="{A7882C44-B581-49D5-9BE6-610ACC3076C2}" type="pres">
      <dgm:prSet presAssocID="{5EE7CFFD-3E76-43D1-B4F4-5BC03FE0868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4AB44-4C4B-4627-8354-250A59D3CA97}" type="pres">
      <dgm:prSet presAssocID="{D09411AA-07F7-49DE-97CF-53ABEA6FDE7D}" presName="spacer" presStyleCnt="0"/>
      <dgm:spPr/>
    </dgm:pt>
    <dgm:pt modelId="{30399BCD-4771-42E1-B3E2-7FBC67AA78BD}" type="pres">
      <dgm:prSet presAssocID="{13BBC334-030A-4F99-9CE4-08BB7F2CF52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5D8C9-BD65-475C-9677-137BF2E3B0A5}" type="pres">
      <dgm:prSet presAssocID="{32FADB83-5CBF-46A7-B1CB-84176A04A43B}" presName="spacer" presStyleCnt="0"/>
      <dgm:spPr/>
    </dgm:pt>
    <dgm:pt modelId="{5E3749EC-A914-47A2-BC0D-0F11E8805CCE}" type="pres">
      <dgm:prSet presAssocID="{C3343219-02C3-4AD2-817D-7E73E17DFBE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252662-50C3-47C6-B091-27FAC34FF969}" type="presOf" srcId="{13BBC334-030A-4F99-9CE4-08BB7F2CF529}" destId="{30399BCD-4771-42E1-B3E2-7FBC67AA78BD}" srcOrd="0" destOrd="0" presId="urn:microsoft.com/office/officeart/2005/8/layout/vList2"/>
    <dgm:cxn modelId="{356639E3-224C-43B9-948A-AB5D4BA2119C}" type="presOf" srcId="{5EE7CFFD-3E76-43D1-B4F4-5BC03FE08682}" destId="{A7882C44-B581-49D5-9BE6-610ACC3076C2}" srcOrd="0" destOrd="0" presId="urn:microsoft.com/office/officeart/2005/8/layout/vList2"/>
    <dgm:cxn modelId="{9D32CDC2-D7F2-4D97-B001-455960266344}" srcId="{A68FE88E-4EB1-4836-B3B8-3C6172DFC7E0}" destId="{CA74332C-352F-41AE-8CAC-0FC2440C668E}" srcOrd="1" destOrd="0" parTransId="{AF050E7F-63BD-4D2A-8EB7-0404C027F7C2}" sibTransId="{DF29C6CC-D96E-4FAB-94E9-C2C4853ED666}"/>
    <dgm:cxn modelId="{7E71A52D-C88F-4E76-8050-36539C37BD3B}" srcId="{A68FE88E-4EB1-4836-B3B8-3C6172DFC7E0}" destId="{5EE7CFFD-3E76-43D1-B4F4-5BC03FE08682}" srcOrd="3" destOrd="0" parTransId="{BE1FC9F6-AE49-47E3-853C-CAA3FCEB7B64}" sibTransId="{D09411AA-07F7-49DE-97CF-53ABEA6FDE7D}"/>
    <dgm:cxn modelId="{D91815EF-EFD6-44F0-9708-2A4A8AA308C4}" type="presOf" srcId="{CA74332C-352F-41AE-8CAC-0FC2440C668E}" destId="{4D9E82BE-0B66-45FE-9AFC-E427E68B218C}" srcOrd="0" destOrd="0" presId="urn:microsoft.com/office/officeart/2005/8/layout/vList2"/>
    <dgm:cxn modelId="{56B3BF49-DBFA-4E5C-BC96-341D21FC5A53}" type="presOf" srcId="{8488C1AD-9176-48E9-9007-0E1311769CA8}" destId="{015703B0-F63C-4A2F-9A9F-3D6B23BCCAFE}" srcOrd="0" destOrd="0" presId="urn:microsoft.com/office/officeart/2005/8/layout/vList2"/>
    <dgm:cxn modelId="{0C7097E4-293A-4B0B-900C-326A7385379A}" type="presOf" srcId="{A68FE88E-4EB1-4836-B3B8-3C6172DFC7E0}" destId="{A369BC89-FD7D-44B5-908E-8AF4D5229318}" srcOrd="0" destOrd="0" presId="urn:microsoft.com/office/officeart/2005/8/layout/vList2"/>
    <dgm:cxn modelId="{A1485D03-C169-46EE-9498-BE4E5BF787CC}" srcId="{A68FE88E-4EB1-4836-B3B8-3C6172DFC7E0}" destId="{8488C1AD-9176-48E9-9007-0E1311769CA8}" srcOrd="2" destOrd="0" parTransId="{52A634B1-27DE-46AD-BAD9-123473A5D05F}" sibTransId="{8ACFF359-DCE8-49F5-94E1-46C8CF8870CB}"/>
    <dgm:cxn modelId="{DEC29377-D918-4C06-9DA7-A393C24E5426}" type="presOf" srcId="{6DC3171F-E474-4F28-9BFE-36000456AF75}" destId="{02A7A600-44C1-4D58-8D0B-CED6A15894CE}" srcOrd="0" destOrd="0" presId="urn:microsoft.com/office/officeart/2005/8/layout/vList2"/>
    <dgm:cxn modelId="{1B3746FD-E598-4182-9EAC-672FFC1620F0}" srcId="{A68FE88E-4EB1-4836-B3B8-3C6172DFC7E0}" destId="{13BBC334-030A-4F99-9CE4-08BB7F2CF529}" srcOrd="4" destOrd="0" parTransId="{D840D16C-2668-49AC-A614-BFB091E1CCB5}" sibTransId="{32FADB83-5CBF-46A7-B1CB-84176A04A43B}"/>
    <dgm:cxn modelId="{3E71E8C5-B81C-43AD-BDD7-B0D08488B042}" srcId="{A68FE88E-4EB1-4836-B3B8-3C6172DFC7E0}" destId="{C3343219-02C3-4AD2-817D-7E73E17DFBED}" srcOrd="5" destOrd="0" parTransId="{B1C68D3F-2C6A-429E-A110-4940913E8B1F}" sibTransId="{4932C979-524B-4211-9C9C-A4104C192829}"/>
    <dgm:cxn modelId="{A0505D42-B50B-485B-AAF9-ADE6C7BA91A8}" srcId="{A68FE88E-4EB1-4836-B3B8-3C6172DFC7E0}" destId="{6DC3171F-E474-4F28-9BFE-36000456AF75}" srcOrd="0" destOrd="0" parTransId="{FA786EC0-745A-42F0-A1AF-D7333FDAA923}" sibTransId="{AC338EA5-338C-4818-B992-2B7A2BAF0718}"/>
    <dgm:cxn modelId="{C114A950-651E-4FF6-9433-83A122985DC8}" type="presOf" srcId="{C3343219-02C3-4AD2-817D-7E73E17DFBED}" destId="{5E3749EC-A914-47A2-BC0D-0F11E8805CCE}" srcOrd="0" destOrd="0" presId="urn:microsoft.com/office/officeart/2005/8/layout/vList2"/>
    <dgm:cxn modelId="{F2A91907-5A4E-4950-9BAA-72138764F735}" type="presParOf" srcId="{A369BC89-FD7D-44B5-908E-8AF4D5229318}" destId="{02A7A600-44C1-4D58-8D0B-CED6A15894CE}" srcOrd="0" destOrd="0" presId="urn:microsoft.com/office/officeart/2005/8/layout/vList2"/>
    <dgm:cxn modelId="{4D00B78E-BFCA-407A-96D9-CF9AD750BB03}" type="presParOf" srcId="{A369BC89-FD7D-44B5-908E-8AF4D5229318}" destId="{69950D1A-E75A-4B24-B941-E00CE5A5F591}" srcOrd="1" destOrd="0" presId="urn:microsoft.com/office/officeart/2005/8/layout/vList2"/>
    <dgm:cxn modelId="{88AB7FA9-799C-4F4B-9C32-3115089FEACF}" type="presParOf" srcId="{A369BC89-FD7D-44B5-908E-8AF4D5229318}" destId="{4D9E82BE-0B66-45FE-9AFC-E427E68B218C}" srcOrd="2" destOrd="0" presId="urn:microsoft.com/office/officeart/2005/8/layout/vList2"/>
    <dgm:cxn modelId="{8BECE140-79E0-4E03-8E74-24D512961F3C}" type="presParOf" srcId="{A369BC89-FD7D-44B5-908E-8AF4D5229318}" destId="{A9D4A5C0-4664-41CA-B4CB-CA5CFB22EAC1}" srcOrd="3" destOrd="0" presId="urn:microsoft.com/office/officeart/2005/8/layout/vList2"/>
    <dgm:cxn modelId="{7ADEA198-DC7E-49A7-8EBC-F9B1F05035B9}" type="presParOf" srcId="{A369BC89-FD7D-44B5-908E-8AF4D5229318}" destId="{015703B0-F63C-4A2F-9A9F-3D6B23BCCAFE}" srcOrd="4" destOrd="0" presId="urn:microsoft.com/office/officeart/2005/8/layout/vList2"/>
    <dgm:cxn modelId="{EF9912AE-BFD5-4D44-B739-024DA7F2F4B8}" type="presParOf" srcId="{A369BC89-FD7D-44B5-908E-8AF4D5229318}" destId="{044B5B9E-D847-40B2-8C24-FA7F700E9A14}" srcOrd="5" destOrd="0" presId="urn:microsoft.com/office/officeart/2005/8/layout/vList2"/>
    <dgm:cxn modelId="{342B1F72-9378-4E32-9BC3-511719AA9852}" type="presParOf" srcId="{A369BC89-FD7D-44B5-908E-8AF4D5229318}" destId="{A7882C44-B581-49D5-9BE6-610ACC3076C2}" srcOrd="6" destOrd="0" presId="urn:microsoft.com/office/officeart/2005/8/layout/vList2"/>
    <dgm:cxn modelId="{7D0F57D5-48BB-47F8-A589-351B8E8C6FB6}" type="presParOf" srcId="{A369BC89-FD7D-44B5-908E-8AF4D5229318}" destId="{F7C4AB44-4C4B-4627-8354-250A59D3CA97}" srcOrd="7" destOrd="0" presId="urn:microsoft.com/office/officeart/2005/8/layout/vList2"/>
    <dgm:cxn modelId="{3E49D8A8-B512-4D69-811C-1C5CD5E9F216}" type="presParOf" srcId="{A369BC89-FD7D-44B5-908E-8AF4D5229318}" destId="{30399BCD-4771-42E1-B3E2-7FBC67AA78BD}" srcOrd="8" destOrd="0" presId="urn:microsoft.com/office/officeart/2005/8/layout/vList2"/>
    <dgm:cxn modelId="{5EF1167A-E06E-4534-BCEB-6B42E2384E29}" type="presParOf" srcId="{A369BC89-FD7D-44B5-908E-8AF4D5229318}" destId="{6755D8C9-BD65-475C-9677-137BF2E3B0A5}" srcOrd="9" destOrd="0" presId="urn:microsoft.com/office/officeart/2005/8/layout/vList2"/>
    <dgm:cxn modelId="{13A50722-AFD5-412D-9FEC-5A50A587243D}" type="presParOf" srcId="{A369BC89-FD7D-44B5-908E-8AF4D5229318}" destId="{5E3749EC-A914-47A2-BC0D-0F11E8805CC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7FD62-15EC-4C3F-8874-F29A51753503}" type="datetimeFigureOut">
              <a:rPr lang="x-none" smtClean="0"/>
              <a:t>01.11.2018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C8DC-7CE3-4CF2-95D1-3BCA61DABA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545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 количества и качества цифрового диагностического оборудования, появление новых видов исследований и технологий в медицине привели к взрывному росту количества диагностических изображений в мире.  На диаграмме мы видим значительный рост КТ, МРТ исследований, исследований в  маммографии и кардиологии, появление технологии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томосинтеза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маммографии, цифровой эндоскопии, значительную долю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обьема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занимает операционное видео.   Большое количество диагностических данных и современные цифровые алгоритмы их обработки позволяют изменить методики в Диагностике, Определении тактики и контроля процесса лечения и Управлении диагностическим и лечебным процессами. Здесь мы начинаем говорить о переходе к Электронному или Цифровому Здравоохранению.	                        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эффективного использования этих данных необходимы системы, обеспечивающие хранение и управление диагностической информацией на всех уровнях от ОЛД до масштабов страны.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038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Требования к системам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подвержены изменениям: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первоначально представлял интерес простой архив различных файлов;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затем, архив медицинских данных в формате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теперь основной интерес представляют архивы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обеспечивающие хранение данных в «открытом» формате с использованием системы стандартов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XDS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 Document Sharing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определяющих совместных доступ к информации о пациенте между различными учреждениями здравоохранения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971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моменты: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получение данных от различных систем, часто несовместимых между собой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предоставление данных различным системам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документы хранятся в формате, общедоступном для интерпретации всем системам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пользователи не заметят перехода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А- можно сохранять документы любого типа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поддерживается много-уровней организации хранения информации (локальный архив, архив учреждения, архив нескольких учреждений – региона, архив в облаке)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безопасность доступа обеспечивается с помощью протоколов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обеспечивается целостность данных, отказоустойчивость доступа к данным,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отслеживаемость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всех операций путем ведения журналов регистрации событий, предоставляются средства для анализа, ведения статистики.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0541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временем жизни, то есть, хранением медицинских изображений.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Правила, определяющие алгоритм перемещения данных в разные хранилища определяются учреждением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1210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Архив может предоставлять статистические данные для успешного администрирования всем рабочим циклом получения, диагностики и распространения цифровых изображений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1045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 диагностики выполняется на специализированной диагностической рабочей станции врача лучевой диагностики, обязательное условие -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мониторы, откалиброванные по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стандарту. Рабочая станция может содержать до 5 мониторов с разрешением от 2 до 5 МП.    Монитор для администрирования используется для отображения списка пациента с использованием гибкой система задания фильтров поиска,  а также для создания медицинского отчета об исследовании. Медицинский отчет создается в соответствии с рабочим процессом формирования отчета (например, требуется просмотр изображений для их утверждения или необходим просмотр еще одним врачом в случае маммографии) на основе заданных шаблонов отчетов (что позволяет оптимизировать процесс создания). Отчеты, созданные 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могут экспортироваться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формате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текстового файла.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VNA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архив позволяет использовать речевой ввод: врач наговаривает отчет с помощью микрофона, сохраняет аудио-информацию в архиве, затем лаборант прослушивает аудио-файл и печатает отчет. 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наличии 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VNA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архиве изображений не в формате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станция должна обеспечивать одновременный просмотр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изображений, если это требуется для диагностики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6756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Диагностические рабочие станции кроме набора стандартных функций обработки изображений (изменение яркости/контрастности, масштабирования, инверсии и других) имеют расширенные функции обработки. Трехмерная визуализация и 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реконструкция для КТ и МРТ исследований. Изображения 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реконструкции можно сохранять в архиве.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Функция совмещения исследований особенно полезна при сравнении исследований, полученных на разных устройствах в разное время для одного пациента. Она позволяет автоматически синхронизировать просмотр срезов разных исследований.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кардиологических исследований имеется свой пакет функций: Удаление грудной клетки, анализ содержания кальция.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Пакет функций для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поддержка специальных профилей отображения, функции связывания и наложения, гамма-коррекция для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CT/PET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вычисления поглощений, синхронизации отображения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4303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пределах лечебного учреждения – быстрое получение результатов исследования.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организации доступа для просмотра изображений и отчетов из системы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необходим только выбор пациента в системе и нужного исследования -  система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сможет сформировать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-адрес и вызвать обычный браузер для отображения нужной информации.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обмена информацией можно создавать заметки прямо в отображаемом исследовании, просматривать имеющийся отчет, сформированный врачом-диагностом, использовать электронную почту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8365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 к данным для лечащих врачей может выполняться откуда угодно (например, из Интернета) и с различных устройств, например, планшета или смартфона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286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просмотре изображений можно отображать любые клинические данные, хранящиеся 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VNA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архиве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7986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Вместо записи дисков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печати стопки листов снимков на медицинском принтере имеется возможность организации доступа пациента к своим медицинским изображениям из Интернета, например для проведения консультации в другом учреждении. Для этого пациенту отправляется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-адресом для входа в папку портала пациентов, содержащую его данные.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995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регистрации пациента и создания назначения на проведение исследования в отделении лучевой диагностики выполняются исследования с использованием устройства формирования изображений –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Modality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Демографические данные пациента могут вводиться вручную, в соответствии с правилом их ввода, определяемых в учреждении, или данные поступают автоматически из информационной системы ЛПУ через специальный сервер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 MWL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8694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 представленная система позволяет                                                  </a:t>
            </a:r>
          </a:p>
          <a:p>
            <a:pPr marL="171450" indent="-171450"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хранить диагностические данные всех существующих  форматов независимо от типа оборудования и производителя,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предоставляет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диагносту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широчайший набор инструментов анализа, </a:t>
            </a:r>
          </a:p>
          <a:p>
            <a:pPr marL="171450" indent="-171450"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клиницисту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доступ к любой информации с любых устройств,</a:t>
            </a:r>
          </a:p>
          <a:p>
            <a:pPr marL="171450" indent="-171450"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пациенту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доступ к информации, необходимой для проведения дополнительных консультаций, </a:t>
            </a:r>
          </a:p>
          <a:p>
            <a:pPr marL="171450" indent="-171450">
              <a:buFontTx/>
              <a:buChar char="-"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администратору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статистику для анализа эффективности процессов. </a:t>
            </a:r>
          </a:p>
          <a:p>
            <a:pPr marL="171450" indent="-171450"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 с технологией облачного хранения является создает структуру  Медицинской  Глобальной Информационной Сети – основу Электронного   Здравоохранения Беларуси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ru-R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ru-R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Драйв благодарит Вас за заботу о здоровье нации.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 и Тепло Вашему дому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900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источники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изображений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771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Полученные изображения отсылаются далее в место их хранения – – центральный архив медицинских изображений – в систему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для их диагностики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599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Основной компонент системы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архив цифровых изображений – сервер. Сервер хранит архив изображений, базу данных с мета-данными и предоставляет данные устройствам диагностики и просмотра. 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постоянного резервного копирования данных могут использоваться внешние накопители, например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065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Архивом изображений может быть один сервер. Изображения хранятся внутри сервера в дисковом хранилище – отказоустойчивом массиве дисковой памяти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поступлении изображения в архив, его копия автоматически сохраняется и во внешнем накопителе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Такая система имеет свои преимущества и свои недостатки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502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повышения отказоустойчивости и быстродействия используется кластеризация. Создается кластер серверов, один сервер является первичным, второй – вторичным. Серверы используют одну базу данных. Использование кластера позволяет увеличить скорость доступа к изображениям. В случае возникновения неисправности одного сервера, работа всей системы продолжается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753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Современные информационные технологии позволяют хранить информацию в облачном хранилище. Для реализации необходимо наличие услуги дата-центра и соответствующего программного обеспечения. Цифровые изображения и документы сохраняются в локальной системе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лечебного учреждения.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заданными правилами информация отравляется в специальный сервер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Access Point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подключенный к Интернету и служащий интерфейсом между облаком и локальной системой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необходимости данные запрашиваются из облачного хранилища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270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облачное хранилище позволяет перейти к построению Глобальной медицинской сети, когда становится возможным обмен данными между различными учреждениями в пределах регионов или всей страны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8C8DC-7CE3-4CF2-95D1-3BCA61DABA70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41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A7C9-9050-4FC2-86BC-0A90CE3F794D}" type="datetime1">
              <a:rPr lang="es-ES" smtClean="0"/>
              <a:t>01/11/2018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9F0E-7FC7-41B3-B9A8-0087C2C6001F}" type="datetime1">
              <a:rPr lang="es-ES" smtClean="0"/>
              <a:t>01/11/2018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FE247-5F6B-4A21-8765-1175D114D4EB}" type="datetime1">
              <a:rPr lang="es-ES" smtClean="0"/>
              <a:t>01/11/2018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EI08174\AppData\Local\Temp\oubyano1.0pu.png"/>
          <p:cNvPicPr/>
          <p:nvPr userDrawn="1"/>
        </p:nvPicPr>
        <p:blipFill>
          <a:blip r:embed="rId2" cstate="print"/>
          <a:srcRect b="16003"/>
          <a:stretch>
            <a:fillRect/>
          </a:stretch>
        </p:blipFill>
        <p:spPr bwMode="auto">
          <a:xfrm>
            <a:off x="0" y="3258309"/>
            <a:ext cx="9144000" cy="3599692"/>
          </a:xfrm>
          <a:prstGeom prst="rect">
            <a:avLst/>
          </a:prstGeom>
          <a:noFill/>
          <a:ln>
            <a:noFill/>
          </a:ln>
        </p:spPr>
      </p:pic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620297" y="1231064"/>
            <a:ext cx="8523705" cy="2189293"/>
          </a:xfrm>
        </p:spPr>
        <p:txBody>
          <a:bodyPr/>
          <a:lstStyle>
            <a:lvl1pPr>
              <a:spcAft>
                <a:spcPct val="50000"/>
              </a:spcAft>
              <a:defRPr sz="4800">
                <a:solidFill>
                  <a:srgbClr val="EB8519"/>
                </a:solidFill>
                <a:latin typeface="Frutiger LT Std 45 Light" panose="020B0402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624685" y="3563917"/>
            <a:ext cx="4010690" cy="533400"/>
          </a:xfrm>
        </p:spPr>
        <p:txBody>
          <a:bodyPr/>
          <a:lstStyle>
            <a:lvl1pPr>
              <a:defRPr sz="1800">
                <a:solidFill>
                  <a:srgbClr val="515151"/>
                </a:solidFill>
                <a:latin typeface="Frutiger LT Std 45 Light" panose="020B0402020204020204" pitchFamily="34" charset="0"/>
              </a:defRPr>
            </a:lvl1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12" name="Picture 11" descr="CSHLogo_smal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00" y="33250"/>
            <a:ext cx="14287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737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46859"/>
            <a:ext cx="7946679" cy="622300"/>
          </a:xfrm>
        </p:spPr>
        <p:txBody>
          <a:bodyPr>
            <a:normAutofit/>
          </a:bodyPr>
          <a:lstStyle>
            <a:lvl1pPr>
              <a:defRPr sz="2800">
                <a:latin typeface="Frutiger LT Std 45 Light" panose="020B04020202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4526"/>
            <a:ext cx="8686800" cy="5460076"/>
          </a:xfrm>
        </p:spPr>
        <p:txBody>
          <a:bodyPr/>
          <a:lstStyle>
            <a:lvl1pPr marL="0" indent="0">
              <a:defRPr sz="1800">
                <a:latin typeface="Frutiger LT Std 45 Light" panose="020B0402020204020204" pitchFamily="34" charset="0"/>
              </a:defRPr>
            </a:lvl1pPr>
            <a:lvl2pPr>
              <a:defRPr sz="1600">
                <a:latin typeface="Frutiger LT Std 45 Light" panose="020B0402020204020204" pitchFamily="34" charset="0"/>
              </a:defRPr>
            </a:lvl2pPr>
            <a:lvl3pPr>
              <a:defRPr sz="1400">
                <a:latin typeface="Frutiger LT Std 45 Light" panose="020B04020202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621550"/>
            <a:ext cx="2209800" cy="216131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rial Unicode MS" panose="020B0604020202020204" pitchFamily="34" charset="-128"/>
                <a:cs typeface="Arial Unicode MS" panose="020B0604020202020204" pitchFamily="34" charset="-128"/>
              </a:rPr>
              <a:t>p.</a:t>
            </a:r>
            <a:fld id="{43CFDB36-CFF5-4084-906D-A4042FD550EC}" type="slidenum">
              <a:rPr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>
                <a:defRPr/>
              </a:pPr>
              <a:t>‹#›</a:t>
            </a:fld>
            <a:endParaRPr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867504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64523"/>
            <a:ext cx="4267200" cy="5451764"/>
          </a:xfrm>
        </p:spPr>
        <p:txBody>
          <a:bodyPr/>
          <a:lstStyle>
            <a:lvl1pPr>
              <a:defRPr sz="1800">
                <a:latin typeface="Frutiger LT Std 45 Light" panose="020B0402020204020204" pitchFamily="34" charset="0"/>
              </a:defRPr>
            </a:lvl1pPr>
            <a:lvl2pPr>
              <a:defRPr sz="1600">
                <a:latin typeface="Frutiger LT Std 45 Light" panose="020B0402020204020204" pitchFamily="34" charset="0"/>
              </a:defRPr>
            </a:lvl2pPr>
            <a:lvl3pPr>
              <a:defRPr sz="1400">
                <a:latin typeface="Frutiger LT Std 45 Light" panose="020B0402020204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2" y="146859"/>
            <a:ext cx="7955733" cy="622300"/>
          </a:xfrm>
        </p:spPr>
        <p:txBody>
          <a:bodyPr>
            <a:normAutofit/>
          </a:bodyPr>
          <a:lstStyle>
            <a:lvl1pPr>
              <a:defRPr sz="2800">
                <a:latin typeface="Frutiger LT Std 45 Light" panose="020B0402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64523"/>
            <a:ext cx="4267200" cy="5451764"/>
          </a:xfrm>
        </p:spPr>
        <p:txBody>
          <a:bodyPr/>
          <a:lstStyle>
            <a:lvl1pPr>
              <a:defRPr sz="1800">
                <a:latin typeface="Frutiger LT Std 45 Light" panose="020B0402020204020204" pitchFamily="34" charset="0"/>
              </a:defRPr>
            </a:lvl1pPr>
            <a:lvl2pPr>
              <a:defRPr sz="1600">
                <a:latin typeface="Frutiger LT Std 45 Light" panose="020B0402020204020204" pitchFamily="34" charset="0"/>
              </a:defRPr>
            </a:lvl2pPr>
            <a:lvl3pPr>
              <a:defRPr sz="1400">
                <a:latin typeface="Frutiger LT Std 45 Light" panose="020B0402020204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621550"/>
            <a:ext cx="2209800" cy="216131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rial Unicode MS" panose="020B0604020202020204" pitchFamily="34" charset="-128"/>
                <a:cs typeface="Arial Unicode MS" panose="020B0604020202020204" pitchFamily="34" charset="-128"/>
              </a:rPr>
              <a:t>p.</a:t>
            </a:r>
            <a:fld id="{43CFDB36-CFF5-4084-906D-A4042FD550EC}" type="slidenum">
              <a:rPr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>
                <a:defRPr/>
              </a:pPr>
              <a:t>‹#›</a:t>
            </a:fld>
            <a:endParaRPr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72801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46859"/>
            <a:ext cx="7973840" cy="622300"/>
          </a:xfrm>
        </p:spPr>
        <p:txBody>
          <a:bodyPr/>
          <a:lstStyle>
            <a:lvl1pPr>
              <a:defRPr sz="2800">
                <a:latin typeface="Frutiger LT Std 45 Light" panose="020B0402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621550"/>
            <a:ext cx="2209800" cy="216131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rial Unicode MS" panose="020B0604020202020204" pitchFamily="34" charset="-128"/>
                <a:cs typeface="Arial Unicode MS" panose="020B0604020202020204" pitchFamily="34" charset="-128"/>
              </a:rPr>
              <a:t>p.</a:t>
            </a:r>
            <a:fld id="{43CFDB36-CFF5-4084-906D-A4042FD550EC}" type="slidenum">
              <a:rPr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>
                <a:defRPr/>
              </a:pPr>
              <a:t>‹#›</a:t>
            </a:fld>
            <a:endParaRPr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888642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0891"/>
            <a:ext cx="8686800" cy="622300"/>
          </a:xfrm>
        </p:spPr>
        <p:txBody>
          <a:bodyPr/>
          <a:lstStyle>
            <a:lvl1pPr>
              <a:defRPr sz="2800">
                <a:latin typeface="Frutiger LT Std 45 Light" panose="020B0402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869135"/>
            <a:ext cx="6629400" cy="5676521"/>
          </a:xfrm>
        </p:spPr>
        <p:txBody>
          <a:bodyPr/>
          <a:lstStyle>
            <a:lvl1pPr marL="0" indent="0">
              <a:defRPr sz="1800">
                <a:latin typeface="Frutiger LT Std 45 Light" panose="020B0402020204020204" pitchFamily="34" charset="0"/>
              </a:defRPr>
            </a:lvl1pPr>
            <a:lvl2pPr>
              <a:defRPr sz="1600">
                <a:latin typeface="Frutiger LT Std 45 Light" panose="020B0402020204020204" pitchFamily="34" charset="0"/>
              </a:defRPr>
            </a:lvl2pPr>
            <a:lvl3pPr>
              <a:defRPr sz="1400">
                <a:latin typeface="Frutiger LT Std 45 Light" panose="020B04020202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208520" y="901353"/>
            <a:ext cx="1706880" cy="5635251"/>
          </a:xfrm>
        </p:spPr>
        <p:txBody>
          <a:bodyPr anchor="t"/>
          <a:lstStyle>
            <a:lvl1pPr marL="0" indent="0">
              <a:defRPr sz="1400">
                <a:solidFill>
                  <a:srgbClr val="5F5F5F"/>
                </a:solidFill>
                <a:latin typeface="Frutiger LT Std 45 Light" panose="020B0402020204020204" pitchFamily="34" charset="0"/>
              </a:defRPr>
            </a:lvl1pPr>
            <a:lvl2pPr>
              <a:defRPr sz="1400">
                <a:solidFill>
                  <a:srgbClr val="5F5F5F"/>
                </a:solidFill>
                <a:latin typeface="Frutiger LT Std 45 Light" panose="020B0402020204020204" pitchFamily="34" charset="0"/>
              </a:defRPr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621550"/>
            <a:ext cx="2209800" cy="216131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rial Unicode MS" panose="020B0604020202020204" pitchFamily="34" charset="-128"/>
                <a:cs typeface="Arial Unicode MS" panose="020B0604020202020204" pitchFamily="34" charset="-128"/>
              </a:rPr>
              <a:t>p.</a:t>
            </a:r>
            <a:fld id="{43CFDB36-CFF5-4084-906D-A4042FD550EC}" type="slidenum">
              <a:rPr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>
                <a:defRPr/>
              </a:pPr>
              <a:t>‹#›</a:t>
            </a:fld>
            <a:endParaRPr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 flipH="1">
            <a:off x="6895585" y="793752"/>
            <a:ext cx="116834" cy="582294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3536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bar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934200" y="787654"/>
            <a:ext cx="2209800" cy="6079137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Frutiger LT Std 45 Light" panose="020B0402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143002"/>
            <a:ext cx="6629400" cy="5029201"/>
          </a:xfrm>
        </p:spPr>
        <p:txBody>
          <a:bodyPr/>
          <a:lstStyle>
            <a:lvl1pPr>
              <a:defRPr sz="1800">
                <a:latin typeface="Frutiger LT Std 45 Light" panose="020B0402020204020204" pitchFamily="34" charset="0"/>
              </a:defRPr>
            </a:lvl1pPr>
            <a:lvl2pPr>
              <a:defRPr sz="1600">
                <a:latin typeface="Frutiger LT Std 45 Light" panose="020B0402020204020204" pitchFamily="34" charset="0"/>
              </a:defRPr>
            </a:lvl2pPr>
            <a:lvl3pPr>
              <a:defRPr sz="1400">
                <a:latin typeface="Frutiger LT Std 45 Light" panose="020B04020202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010400" y="1143000"/>
            <a:ext cx="2024958" cy="4572000"/>
          </a:xfrm>
          <a:noFill/>
          <a:ln>
            <a:noFill/>
          </a:ln>
        </p:spPr>
        <p:txBody>
          <a:bodyPr anchor="t"/>
          <a:lstStyle>
            <a:lvl1pPr marL="0" indent="0">
              <a:defRPr sz="1400" baseline="0">
                <a:solidFill>
                  <a:srgbClr val="FFFFFF"/>
                </a:solidFill>
                <a:latin typeface="Frutiger LT Std 45 Light" panose="020B0402020204020204" pitchFamily="34" charset="0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1400" baseline="0">
                <a:solidFill>
                  <a:srgbClr val="FFFFFF"/>
                </a:solidFill>
                <a:latin typeface="Frutiger LT Std 45 Light" panose="020B0402020204020204" pitchFamily="34" charset="0"/>
              </a:defRPr>
            </a:lvl2pPr>
            <a:lvl3pPr>
              <a:defRPr sz="1400">
                <a:solidFill>
                  <a:srgbClr val="FFFFFF"/>
                </a:solidFill>
                <a:latin typeface="Frutiger LT Std 45 Light" panose="020B0402020204020204" pitchFamily="34" charset="0"/>
              </a:defRPr>
            </a:lvl3pPr>
            <a:lvl4pPr>
              <a:defRPr sz="1200">
                <a:solidFill>
                  <a:srgbClr val="FFFFFF"/>
                </a:solidFill>
                <a:latin typeface="Frutiger LT Std 45 Light" panose="020B0402020204020204" pitchFamily="34" charset="0"/>
                <a:cs typeface="Arial Unicode MS" panose="020B0604020202020204" pitchFamily="34" charset="-128"/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4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621550"/>
            <a:ext cx="2209800" cy="216131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/>
                </a:solidFill>
                <a:latin typeface="Frutiger LT Std 45 Light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rial Unicode MS" panose="020B0604020202020204" pitchFamily="34" charset="-128"/>
                <a:cs typeface="Arial Unicode MS" panose="020B0604020202020204" pitchFamily="34" charset="-128"/>
              </a:rPr>
              <a:t>p.</a:t>
            </a:r>
            <a:fld id="{43CFDB36-CFF5-4084-906D-A4042FD550EC}" type="slidenum">
              <a:rPr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>
                <a:defRPr/>
              </a:pPr>
              <a:t>‹#›</a:t>
            </a:fld>
            <a:endParaRPr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328588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8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Frutiger LT Std 45 Light" panose="020B0402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118590"/>
            <a:ext cx="8686800" cy="622300"/>
          </a:xfrm>
        </p:spPr>
        <p:txBody>
          <a:bodyPr/>
          <a:lstStyle>
            <a:lvl1pPr algn="ctr">
              <a:defRPr sz="2700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divider slide sub title…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uk-UA" dirty="0">
                <a:latin typeface="Arial" panose="020B0604020202020204" pitchFamily="34" charset="0"/>
              </a:rPr>
              <a:t>p.</a:t>
            </a:r>
            <a:fld id="{43CFDB36-CFF5-4084-906D-A4042FD550EC}" type="slidenum">
              <a:rPr lang="uk-UA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uk-UA" dirty="0">
              <a:latin typeface="Arial" panose="020B0604020202020204" pitchFamily="34" charset="0"/>
            </a:endParaRPr>
          </a:p>
        </p:txBody>
      </p:sp>
      <p:pic>
        <p:nvPicPr>
          <p:cNvPr id="8" name="Picture 7" descr="Asset 2@2x.png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8" r="38327"/>
          <a:stretch/>
        </p:blipFill>
        <p:spPr>
          <a:xfrm>
            <a:off x="6003296" y="-1"/>
            <a:ext cx="3140705" cy="49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24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81909980-D489-44E7-940D-546350E53219}"/>
              </a:ext>
            </a:extLst>
          </p:cNvPr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6" descr="Digital_Sun_intro.jpg">
            <a:extLst>
              <a:ext uri="{FF2B5EF4-FFF2-40B4-BE49-F238E27FC236}">
                <a16:creationId xmlns:a16="http://schemas.microsoft.com/office/drawing/2014/main" xmlns="" id="{9137E7A0-9713-4D65-992A-CCB5481D2806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8"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arestream_logo.png">
            <a:extLst>
              <a:ext uri="{FF2B5EF4-FFF2-40B4-BE49-F238E27FC236}">
                <a16:creationId xmlns:a16="http://schemas.microsoft.com/office/drawing/2014/main" xmlns="" id="{A0791C81-E405-4CD4-BA7A-D535C60A29B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7" name="Title Placeholder 1"/>
          <p:cNvSpPr>
            <a:spLocks noGrp="1"/>
          </p:cNvSpPr>
          <p:nvPr>
            <p:ph type="ctrTitle"/>
          </p:nvPr>
        </p:nvSpPr>
        <p:spPr>
          <a:xfrm>
            <a:off x="4495800" y="0"/>
            <a:ext cx="4648200" cy="6858000"/>
          </a:xfrm>
        </p:spPr>
        <p:txBody>
          <a:bodyPr/>
          <a:lstStyle>
            <a:lvl1pPr>
              <a:spcAft>
                <a:spcPct val="500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in Arial 48 font size</a:t>
            </a:r>
          </a:p>
        </p:txBody>
      </p:sp>
      <p:sp>
        <p:nvSpPr>
          <p:cNvPr id="441346" name="Text Placeholder 2"/>
          <p:cNvSpPr>
            <a:spLocks noGrp="1"/>
          </p:cNvSpPr>
          <p:nvPr>
            <p:ph type="subTitle" idx="1"/>
          </p:nvPr>
        </p:nvSpPr>
        <p:spPr>
          <a:xfrm>
            <a:off x="4495800" y="5867400"/>
            <a:ext cx="46482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A98E72B2-8DFC-454B-A9C7-FBB90C49967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0" y="6248400"/>
            <a:ext cx="2895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fld id="{B18EF2FD-34F6-4840-8842-BCAD54FBE236}" type="datetime1">
              <a:rPr lang="es-ES" smtClean="0"/>
              <a:t>01/11/2018</a:t>
            </a:fld>
            <a:endParaRPr lang="en-US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xmlns="" id="{DDC51AC6-B824-4F36-B85F-AC6CF54A2B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CF479E00-DE2E-4378-845C-4B87DCC57C6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4626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E22C-4A88-4AF6-A4C2-58D0254F2B78}" type="datetime1">
              <a:rPr lang="es-ES" smtClean="0"/>
              <a:t>01/11/2018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2999"/>
            <a:ext cx="8686800" cy="5181601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xmlns="" id="{CE39128A-876C-4D43-84DF-1916BD0361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81080000-A4AF-4811-A12E-AFC728A52B97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A2D133-F984-4810-A104-B90D3D91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9826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43000"/>
            <a:ext cx="42672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xmlns="" id="{3DB1E7D7-37FE-400B-8106-FA076E90526D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7B687906-7026-4071-9814-D22A47A8E04A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B3C529E-5D17-491C-AEEE-652ED586B5B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1820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001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981200"/>
            <a:ext cx="4268788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001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1200"/>
            <a:ext cx="4270375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223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xmlns="" id="{739E485E-9464-43A2-B293-6E77D3EBC4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2E00B0E3-9C3A-4674-8656-2A8D3EDEED69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67F6F16-1350-40B8-90C3-1D050FC7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7155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xmlns="" id="{7A9670D6-2D49-4C13-8488-D6982B23FE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FF931EB4-AE6C-48B3-9A6A-3A0270FCD013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486ED31-7065-49D2-B3A4-B7543847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7398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xmlns="" id="{FF164ADC-D30A-4765-A5E6-EF6D9210BCB0}"/>
              </a:ext>
            </a:extLst>
          </p:cNvPr>
          <p:cNvCxnSpPr/>
          <p:nvPr/>
        </p:nvCxnSpPr>
        <p:spPr>
          <a:xfrm>
            <a:off x="69342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6629400" cy="518159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010400" y="1142999"/>
            <a:ext cx="1905000" cy="4572000"/>
          </a:xfrm>
        </p:spPr>
        <p:txBody>
          <a:bodyPr anchor="ctr"/>
          <a:lstStyle>
            <a:lvl1pPr marL="0" indent="0">
              <a:defRPr sz="1800">
                <a:solidFill>
                  <a:srgbClr val="5F5F5F"/>
                </a:solidFill>
              </a:defRPr>
            </a:lvl1pPr>
            <a:lvl2pPr>
              <a:defRPr sz="18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xmlns="" id="{803D174D-9FF4-48FF-810D-FF19D5C2A28A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74DEC13E-D28A-47CC-A641-B45A4299D14A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0958926-975A-459F-84B5-5B675ED49C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4605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xmlns="" id="{65DE5990-209A-4D07-A25C-3C40CF0BF887}"/>
              </a:ext>
            </a:extLst>
          </p:cNvPr>
          <p:cNvCxnSpPr/>
          <p:nvPr/>
        </p:nvCxnSpPr>
        <p:spPr>
          <a:xfrm>
            <a:off x="6934200" y="1143000"/>
            <a:ext cx="0" cy="518160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7010400" y="1142999"/>
            <a:ext cx="1905000" cy="4572000"/>
          </a:xfrm>
        </p:spPr>
        <p:txBody>
          <a:bodyPr anchor="ctr"/>
          <a:lstStyle>
            <a:lvl1pPr marL="0" indent="0">
              <a:defRPr sz="1800">
                <a:solidFill>
                  <a:srgbClr val="5F5F5F"/>
                </a:solidFill>
              </a:defRPr>
            </a:lvl1pPr>
            <a:lvl2pPr marL="347663" indent="-233363">
              <a:defRPr sz="1800">
                <a:solidFill>
                  <a:srgbClr val="5F5F5F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32766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3657600" y="1143000"/>
            <a:ext cx="32004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xmlns="" id="{D0714E77-9617-4B17-9C4B-476BC1F5DBD0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DB24D57A-1193-49BA-99A9-24208C59F73C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AEAF79B-6C66-40CC-B807-FC0A7A6DAE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585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igital_Sun_intro.jpg">
            <a:extLst>
              <a:ext uri="{FF2B5EF4-FFF2-40B4-BE49-F238E27FC236}">
                <a16:creationId xmlns:a16="http://schemas.microsoft.com/office/drawing/2014/main" xmlns="" id="{5E4D3A79-62D0-4B49-AF61-F42058A5C4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r="55782" b="5424"/>
          <a:stretch>
            <a:fillRect/>
          </a:stretch>
        </p:blipFill>
        <p:spPr bwMode="auto">
          <a:xfrm>
            <a:off x="6934200" y="990600"/>
            <a:ext cx="2209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xmlns="" id="{3D63E3B0-1F3C-4DAD-BCEB-61AD3E96C589}"/>
              </a:ext>
            </a:extLst>
          </p:cNvPr>
          <p:cNvCxnSpPr/>
          <p:nvPr/>
        </p:nvCxnSpPr>
        <p:spPr>
          <a:xfrm>
            <a:off x="6934200" y="990600"/>
            <a:ext cx="2209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142999"/>
            <a:ext cx="6629400" cy="5029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010400" y="1143000"/>
            <a:ext cx="1905000" cy="4572000"/>
          </a:xfrm>
          <a:noFill/>
          <a:ln>
            <a:noFill/>
          </a:ln>
        </p:spPr>
        <p:txBody>
          <a:bodyPr anchor="ctr"/>
          <a:lstStyle>
            <a:lvl1pPr marL="0" indent="0">
              <a:defRPr sz="18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18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Bullet 2</a:t>
            </a:r>
          </a:p>
          <a:p>
            <a:pPr lvl="1"/>
            <a:r>
              <a:rPr lang="en-US" dirty="0"/>
              <a:t>Bullet 3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7D415CFD-3A1D-4C14-A7BA-527864213A9E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17A8536D-EA62-44E9-AC78-559508F92617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D1720B58-8AB3-40C4-83F8-C87D49E67E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2953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gital_Sun_intro.jpg">
            <a:extLst>
              <a:ext uri="{FF2B5EF4-FFF2-40B4-BE49-F238E27FC236}">
                <a16:creationId xmlns:a16="http://schemas.microsoft.com/office/drawing/2014/main" xmlns="" id="{F4AC0766-3E11-4C9F-BF5E-31D8424896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r="55782" b="5424"/>
          <a:stretch>
            <a:fillRect/>
          </a:stretch>
        </p:blipFill>
        <p:spPr bwMode="auto">
          <a:xfrm>
            <a:off x="6934200" y="990600"/>
            <a:ext cx="2209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xmlns="" id="{7EDF49D3-8EF0-4938-B7C3-DAB76DA6A758}"/>
              </a:ext>
            </a:extLst>
          </p:cNvPr>
          <p:cNvCxnSpPr/>
          <p:nvPr/>
        </p:nvCxnSpPr>
        <p:spPr>
          <a:xfrm>
            <a:off x="6934200" y="990600"/>
            <a:ext cx="22098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010400" y="1143000"/>
            <a:ext cx="1905000" cy="4572000"/>
          </a:xfrm>
          <a:noFill/>
          <a:ln>
            <a:noFill/>
          </a:ln>
        </p:spPr>
        <p:txBody>
          <a:bodyPr anchor="ctr"/>
          <a:lstStyle>
            <a:lvl1pPr marL="0" indent="0">
              <a:defRPr sz="1800" baseline="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 sz="1800"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Bullet 2</a:t>
            </a:r>
          </a:p>
          <a:p>
            <a:pPr lvl="1"/>
            <a:r>
              <a:rPr lang="en-US" dirty="0"/>
              <a:t>Bullet 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32766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3657600" y="1143000"/>
            <a:ext cx="3200400" cy="5181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EE49D8A3-9B7F-4B12-AC37-E057A5D32CAA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/>
              <a:t>p.</a:t>
            </a:r>
            <a:fld id="{D044D274-9417-403F-A2F0-9A20A8A01F62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938512B5-6AF7-4BE7-AC7A-DD3DE4A683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8225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831975-1DB2-4AA1-8258-36AA2D3E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ED3CE-9B0A-4F90-8EC8-3BD6425BF7FE}" type="datetime1">
              <a:rPr lang="es-ES" smtClean="0"/>
              <a:t>01/11/2018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1CEE30-37E4-4C4B-85A0-08102CFB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AF8F68-9D8B-4F9A-9CC4-98767903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C97E3-FE1B-4033-8707-F34C473358D9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5905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E3CC-3E2C-4807-B5FC-CE62F9896DB9}" type="datetime1">
              <a:rPr lang="es-ES" smtClean="0"/>
              <a:t>01/11/2018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B930-80FF-45EB-A994-F1BB7035F944}" type="datetime1">
              <a:rPr lang="es-ES" smtClean="0"/>
              <a:t>01/11/2018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E7B5-7FDE-411F-A3A9-C923EED2620B}" type="datetime1">
              <a:rPr lang="es-ES" smtClean="0"/>
              <a:t>01/11/2018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DFBE-995C-460E-A221-DFF24634D781}" type="datetime1">
              <a:rPr lang="es-ES" smtClean="0"/>
              <a:t>01/11/2018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5EC-9FF9-4EE4-B740-27ECBF4789A8}" type="datetime1">
              <a:rPr lang="es-ES" smtClean="0"/>
              <a:t>01/11/2018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B1CD-FE78-4D02-98DA-E74C3AFCDDC0}" type="datetime1">
              <a:rPr lang="es-ES" smtClean="0"/>
              <a:t>01/11/2018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1CD0-AD21-4CCB-BC5C-6A8E61CC1951}" type="datetime1">
              <a:rPr lang="es-ES" smtClean="0"/>
              <a:t>01/11/2018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3690D-331E-46E2-85D5-E57764B8FE2B}" type="datetime1">
              <a:rPr lang="es-ES" smtClean="0"/>
              <a:t>01/11/2018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872836"/>
            <a:ext cx="8686800" cy="566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in Arial 24 font size</a:t>
            </a:r>
          </a:p>
          <a:p>
            <a:pPr lvl="1"/>
            <a:r>
              <a:rPr lang="en-GB" noProof="0" dirty="0"/>
              <a:t>Second level in Arial 20 font size</a:t>
            </a:r>
          </a:p>
          <a:p>
            <a:pPr lvl="2"/>
            <a:r>
              <a:rPr lang="en-GB" noProof="0" dirty="0"/>
              <a:t>Third level in Arial 18 font size</a:t>
            </a:r>
          </a:p>
          <a:p>
            <a:pPr lvl="2"/>
            <a:endParaRPr lang="en-GB" noProof="0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55167"/>
            <a:ext cx="8686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text Arial 36 font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149629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73086"/>
            <a:ext cx="9144000" cy="166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60908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80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8" y="6603079"/>
            <a:ext cx="9144000" cy="166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621550"/>
            <a:ext cx="2209800" cy="216131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rial Unicode MS" panose="020B0604020202020204" pitchFamily="34" charset="-128"/>
                <a:cs typeface="Arial Unicode MS" panose="020B0604020202020204" pitchFamily="34" charset="-128"/>
              </a:rPr>
              <a:t>p.</a:t>
            </a:r>
            <a:fld id="{43CFDB36-CFF5-4084-906D-A4042FD550EC}" type="slidenum">
              <a:rPr smtClean="0">
                <a:latin typeface="Arial Unicode MS" panose="020B0604020202020204" pitchFamily="34" charset="-128"/>
                <a:cs typeface="Arial Unicode MS" panose="020B0604020202020204" pitchFamily="34" charset="-128"/>
              </a:rPr>
              <a:pPr>
                <a:defRPr/>
              </a:pPr>
              <a:t>‹#›</a:t>
            </a:fld>
            <a:endParaRPr dirty="0">
              <a:latin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61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Frutiger LT Std 45 Light" panose="020B0402020204020204" pitchFamily="34" charset="0"/>
          <a:ea typeface="+mj-ea"/>
          <a:cs typeface="Arial Unicode MS" panose="020B0604020202020204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1" fontAlgn="base" hangingPunct="1">
        <a:spcBef>
          <a:spcPct val="0"/>
        </a:spcBef>
        <a:spcAft>
          <a:spcPts val="600"/>
        </a:spcAft>
        <a:buFont typeface="Arial" pitchFamily="34" charset="0"/>
        <a:defRPr sz="2400">
          <a:solidFill>
            <a:schemeClr val="tx1"/>
          </a:solidFill>
          <a:latin typeface="Frutiger LT Std 45 Light" panose="020B0402020204020204" pitchFamily="34" charset="0"/>
          <a:ea typeface="+mn-ea"/>
          <a:cs typeface="Arial Unicode MS" panose="020B0604020202020204" pitchFamily="34" charset="-128"/>
        </a:defRPr>
      </a:lvl1pPr>
      <a:lvl2pPr marL="347654" indent="-233357" algn="l" rtl="0" eaLnBrk="1" fontAlgn="ctr" hangingPunct="1">
        <a:spcBef>
          <a:spcPct val="0"/>
        </a:spcBef>
        <a:spcAft>
          <a:spcPts val="600"/>
        </a:spcAft>
        <a:buClr>
          <a:srgbClr val="EB8519"/>
        </a:buClr>
        <a:buSzPct val="150000"/>
        <a:buChar char="•"/>
        <a:defRPr sz="2000">
          <a:solidFill>
            <a:schemeClr val="tx1"/>
          </a:solidFill>
          <a:latin typeface="Frutiger LT Std 45 Light" panose="020B0402020204020204" pitchFamily="34" charset="0"/>
          <a:cs typeface="Arial Unicode MS" panose="020B0604020202020204" pitchFamily="34" charset="-128"/>
        </a:defRPr>
      </a:lvl2pPr>
      <a:lvl3pPr marL="573074" indent="-225419" algn="l" rtl="0" eaLnBrk="1" fontAlgn="ctr" hangingPunct="1">
        <a:spcBef>
          <a:spcPct val="0"/>
        </a:spcBef>
        <a:spcAft>
          <a:spcPts val="600"/>
        </a:spcAft>
        <a:buFont typeface="Arial" pitchFamily="34" charset="0"/>
        <a:buChar char="–"/>
        <a:defRPr>
          <a:solidFill>
            <a:schemeClr val="tx1"/>
          </a:solidFill>
          <a:latin typeface="Frutiger LT Std 45 Light" panose="020B0402020204020204" pitchFamily="34" charset="0"/>
          <a:cs typeface="Arial Unicode MS" panose="020B0604020202020204" pitchFamily="34" charset="-128"/>
        </a:defRPr>
      </a:lvl3pPr>
      <a:lvl4pPr marL="804843" indent="-228594" algn="l" rtl="0" eaLnBrk="1" fontAlgn="base" hangingPunct="1">
        <a:spcBef>
          <a:spcPct val="0"/>
        </a:spcBef>
        <a:spcAft>
          <a:spcPts val="600"/>
        </a:spcAft>
        <a:buFont typeface="Arial" pitchFamily="34" charset="0"/>
        <a:buChar char="•"/>
        <a:defRPr sz="1600">
          <a:solidFill>
            <a:schemeClr val="tx1"/>
          </a:solidFill>
          <a:latin typeface="+mj-lt"/>
          <a:cs typeface="Microsoft Sans Serif" pitchFamily="34" charset="0"/>
        </a:defRPr>
      </a:lvl4pPr>
      <a:lvl5pPr marL="1033437" indent="-228594" algn="l" rtl="0" eaLnBrk="1" fontAlgn="base" hangingPunct="1">
        <a:spcBef>
          <a:spcPct val="0"/>
        </a:spcBef>
        <a:spcAft>
          <a:spcPts val="600"/>
        </a:spcAft>
        <a:buFont typeface="Arial" pitchFamily="34" charset="0"/>
        <a:buChar char="»"/>
        <a:defRPr sz="1600">
          <a:solidFill>
            <a:schemeClr val="tx1"/>
          </a:solidFill>
          <a:latin typeface="+mj-lt"/>
          <a:cs typeface="Microsoft Sans Serif" pitchFamily="34" charset="0"/>
        </a:defRPr>
      </a:lvl5pPr>
      <a:lvl6pPr marL="1933527" indent="-22541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2390715" indent="-22541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2847904" indent="-22541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3305093" indent="-22541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xmlns="" id="{A2CB07C5-8CBE-45EB-A2AD-BB2FF30541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143000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ADD text in Arial 24 font size</a:t>
            </a:r>
          </a:p>
          <a:p>
            <a:pPr lvl="1"/>
            <a:r>
              <a:rPr lang="en-US" altLang="x-none"/>
              <a:t>Second level in Arial 20 font size</a:t>
            </a:r>
          </a:p>
          <a:p>
            <a:pPr lvl="2"/>
            <a:r>
              <a:rPr lang="en-US" altLang="x-none"/>
              <a:t>Third level in Arial 18 font size</a:t>
            </a:r>
          </a:p>
          <a:p>
            <a:pPr lvl="2"/>
            <a:endParaRPr lang="en-US" altLang="x-none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xmlns="" id="{702952D1-CA8B-479D-8214-1DC28CD6EBF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304800"/>
            <a:ext cx="8686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ADD text Arial 36 font size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1BEB11-D6A7-4A41-907D-8618900A3F5E}"/>
              </a:ext>
            </a:extLst>
          </p:cNvPr>
          <p:cNvSpPr/>
          <p:nvPr/>
        </p:nvSpPr>
        <p:spPr>
          <a:xfrm>
            <a:off x="0" y="0"/>
            <a:ext cx="9144000" cy="277813"/>
          </a:xfrm>
          <a:prstGeom prst="rect">
            <a:avLst/>
          </a:prstGeom>
          <a:solidFill>
            <a:srgbClr val="EB8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32BDC5B-21C0-4DB4-8F33-D9DEFBA0CEBF}"/>
              </a:ext>
            </a:extLst>
          </p:cNvPr>
          <p:cNvCxnSpPr/>
          <p:nvPr/>
        </p:nvCxnSpPr>
        <p:spPr>
          <a:xfrm>
            <a:off x="228600" y="990600"/>
            <a:ext cx="86106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4" name="Rectangle 16">
            <a:extLst>
              <a:ext uri="{FF2B5EF4-FFF2-40B4-BE49-F238E27FC236}">
                <a16:creationId xmlns:a16="http://schemas.microsoft.com/office/drawing/2014/main" xmlns="" id="{539EF4A5-C5C3-4D72-B38C-D29852E217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x-none"/>
              <a:t>p.</a:t>
            </a:r>
            <a:fld id="{ED796BA4-41FD-47BB-83FB-1C3B1E817996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A3D48793-0219-42F3-BFF5-D41AF875F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2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EB8519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defRPr sz="2400">
          <a:solidFill>
            <a:schemeClr val="tx1"/>
          </a:solidFill>
          <a:latin typeface="+mj-lt"/>
          <a:ea typeface="+mn-ea"/>
          <a:cs typeface="+mn-cs"/>
        </a:defRPr>
      </a:lvl1pPr>
      <a:lvl2pPr marL="347663" indent="-233363" algn="l" rtl="0" eaLnBrk="0" fontAlgn="ctr" hangingPunct="0">
        <a:spcBef>
          <a:spcPct val="0"/>
        </a:spcBef>
        <a:spcAft>
          <a:spcPts val="600"/>
        </a:spcAft>
        <a:buClr>
          <a:srgbClr val="EB8519"/>
        </a:buClr>
        <a:buSzPct val="150000"/>
        <a:buChar char="•"/>
        <a:defRPr sz="2000">
          <a:solidFill>
            <a:schemeClr val="tx1"/>
          </a:solidFill>
          <a:latin typeface="+mj-lt"/>
          <a:cs typeface="+mn-cs"/>
        </a:defRPr>
      </a:lvl2pPr>
      <a:lvl3pPr marL="573088" indent="-225425" algn="l" rtl="0" eaLnBrk="0" fontAlgn="ctr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–"/>
        <a:defRPr>
          <a:solidFill>
            <a:schemeClr val="tx1"/>
          </a:solidFill>
          <a:latin typeface="+mj-lt"/>
          <a:cs typeface="+mn-cs"/>
        </a:defRPr>
      </a:lvl3pPr>
      <a:lvl4pPr marL="804863" indent="-228600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j-lt"/>
          <a:cs typeface="Microsoft Sans Serif" pitchFamily="34" charset="0"/>
        </a:defRPr>
      </a:lvl4pPr>
      <a:lvl5pPr marL="1033463" indent="-228600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»"/>
        <a:defRPr sz="1600">
          <a:solidFill>
            <a:schemeClr val="tx1"/>
          </a:solidFill>
          <a:latin typeface="+mj-lt"/>
          <a:cs typeface="Microsoft Sans Serif" pitchFamily="34" charset="0"/>
        </a:defRPr>
      </a:lvl5pPr>
      <a:lvl6pPr marL="1933575" indent="-2254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6pPr>
      <a:lvl7pPr marL="2390775" indent="-2254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7pPr>
      <a:lvl8pPr marL="2847975" indent="-2254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8pPr>
      <a:lvl9pPr marL="3305175" indent="-2254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Helvetica" pitchFamily="34" charset="0"/>
          <a:cs typeface="Microsoft Sans Serif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chart" Target="../charts/chart1.xm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621374" y="836712"/>
            <a:ext cx="6500858" cy="3930431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Современные технологии получения и хранения диагностических изображений в лучевой диагностике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967536" y="5599908"/>
            <a:ext cx="4176464" cy="125809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</a:rPr>
              <a:t>1-ый конгресс Белорусского общества радиологов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г. Минск, 25-26 октября 2018 г.</a:t>
            </a:r>
            <a:r>
              <a:rPr lang="ru-RU" sz="2400" dirty="0"/>
              <a:t/>
            </a:r>
            <a:br>
              <a:rPr lang="ru-RU" sz="2400" dirty="0"/>
            </a:br>
            <a:endParaRPr lang="es-ES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474FA88-FBDF-4E00-8753-340DD16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8632" y="6492875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solidFill>
                  <a:schemeClr val="tx1"/>
                </a:solidFill>
                <a:latin typeface="Frutiger LT Std 55 Roman" panose="020B0602020204020204" pitchFamily="34" charset="0"/>
              </a:rPr>
              <a:pPr/>
              <a:t>1</a:t>
            </a:fld>
            <a:endParaRPr lang="es-ES" dirty="0">
              <a:solidFill>
                <a:schemeClr val="tx1"/>
              </a:solidFill>
              <a:latin typeface="Frutiger LT Std 55 Roman" panose="020B06020202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7">
            <a:extLst>
              <a:ext uri="{FF2B5EF4-FFF2-40B4-BE49-F238E27FC236}">
                <a16:creationId xmlns:a16="http://schemas.microsoft.com/office/drawing/2014/main" xmlns="" id="{CD0C9A31-79E6-4672-9330-88C71508F21B}"/>
              </a:ext>
            </a:extLst>
          </p:cNvPr>
          <p:cNvSpPr/>
          <p:nvPr/>
        </p:nvSpPr>
        <p:spPr>
          <a:xfrm>
            <a:off x="304800" y="1556792"/>
            <a:ext cx="8534400" cy="5181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val 38">
            <a:extLst>
              <a:ext uri="{FF2B5EF4-FFF2-40B4-BE49-F238E27FC236}">
                <a16:creationId xmlns:a16="http://schemas.microsoft.com/office/drawing/2014/main" xmlns="" id="{7B4F0900-C3C5-4128-A233-4C5E7770B18B}"/>
              </a:ext>
            </a:extLst>
          </p:cNvPr>
          <p:cNvSpPr/>
          <p:nvPr/>
        </p:nvSpPr>
        <p:spPr>
          <a:xfrm>
            <a:off x="533400" y="2660104"/>
            <a:ext cx="4114800" cy="320040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7" name="Oval 39">
            <a:extLst>
              <a:ext uri="{FF2B5EF4-FFF2-40B4-BE49-F238E27FC236}">
                <a16:creationId xmlns:a16="http://schemas.microsoft.com/office/drawing/2014/main" xmlns="" id="{E19CFFF8-ECBF-4A56-9FCC-D462416299FD}"/>
              </a:ext>
            </a:extLst>
          </p:cNvPr>
          <p:cNvSpPr/>
          <p:nvPr/>
        </p:nvSpPr>
        <p:spPr>
          <a:xfrm>
            <a:off x="4114800" y="2636912"/>
            <a:ext cx="4267200" cy="3392888"/>
          </a:xfrm>
          <a:prstGeom prst="ellipse">
            <a:avLst/>
          </a:prstGeom>
          <a:gradFill>
            <a:gsLst>
              <a:gs pos="0">
                <a:srgbClr val="65A1B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8" name="Oval 40">
            <a:extLst>
              <a:ext uri="{FF2B5EF4-FFF2-40B4-BE49-F238E27FC236}">
                <a16:creationId xmlns:a16="http://schemas.microsoft.com/office/drawing/2014/main" xmlns="" id="{AC099ED2-4662-46B2-8F39-F2280097860E}"/>
              </a:ext>
            </a:extLst>
          </p:cNvPr>
          <p:cNvSpPr/>
          <p:nvPr/>
        </p:nvSpPr>
        <p:spPr>
          <a:xfrm>
            <a:off x="4454456" y="4196744"/>
            <a:ext cx="3733799" cy="166534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659B547-57D1-40D0-8C92-DD6E1F31EFB4}"/>
              </a:ext>
            </a:extLst>
          </p:cNvPr>
          <p:cNvSpPr txBox="1">
            <a:spLocks/>
          </p:cNvSpPr>
          <p:nvPr/>
        </p:nvSpPr>
        <p:spPr>
          <a:xfrm>
            <a:off x="2590800" y="1556792"/>
            <a:ext cx="3962400" cy="104644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>
                <a:solidFill>
                  <a:srgbClr val="0070C0"/>
                </a:solidFill>
                <a:latin typeface="Frutiger LT Std 45 Light"/>
              </a:rPr>
              <a:t>HCIS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solidFill>
                  <a:srgbClr val="0070C0"/>
                </a:solidFill>
                <a:latin typeface="Frutiger LT Std 45 Light"/>
              </a:rPr>
              <a:t>Health Care Information System</a:t>
            </a:r>
            <a:endParaRPr lang="ru-RU" sz="2000" dirty="0">
              <a:solidFill>
                <a:srgbClr val="0070C0"/>
              </a:solidFill>
              <a:latin typeface="Frutiger LT Std 45 Light"/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>
                <a:solidFill>
                  <a:srgbClr val="0070C0"/>
                </a:solidFill>
                <a:latin typeface="Frutiger LT Std 45 Light"/>
              </a:rPr>
              <a:t>Глобальная медицинская сеть</a:t>
            </a:r>
            <a:endParaRPr lang="en-US" sz="2000" dirty="0">
              <a:solidFill>
                <a:srgbClr val="0070C0"/>
              </a:solidFill>
              <a:latin typeface="Frutiger LT Std 45 Ligh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EF14FE1-60BB-451E-B8AB-E9FBBB03E8E6}"/>
              </a:ext>
            </a:extLst>
          </p:cNvPr>
          <p:cNvSpPr txBox="1">
            <a:spLocks/>
          </p:cNvSpPr>
          <p:nvPr/>
        </p:nvSpPr>
        <p:spPr bwMode="auto">
          <a:xfrm>
            <a:off x="685800" y="3574504"/>
            <a:ext cx="33528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408000"/>
                </a:solidFill>
                <a:latin typeface="Frutiger LT Std 45 Light" pitchFamily="34" charset="0"/>
                <a:cs typeface="+mn-cs"/>
              </a:rPr>
              <a:t>HIS </a:t>
            </a:r>
          </a:p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kern="0" dirty="0">
                <a:solidFill>
                  <a:srgbClr val="408000"/>
                </a:solidFill>
                <a:latin typeface="Frutiger LT Std 45 Light" pitchFamily="34" charset="0"/>
                <a:cs typeface="+mn-cs"/>
              </a:rPr>
              <a:t>Hospital Information System</a:t>
            </a:r>
            <a:endParaRPr lang="ru-RU" sz="1800" kern="0" dirty="0">
              <a:solidFill>
                <a:srgbClr val="408000"/>
              </a:solidFill>
              <a:latin typeface="Frutiger LT Std 45 Light" pitchFamily="34" charset="0"/>
              <a:cs typeface="+mn-cs"/>
            </a:endParaRPr>
          </a:p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45 Light" pitchFamily="34" charset="0"/>
                <a:cs typeface="+mn-cs"/>
              </a:rPr>
              <a:t>Данные пациента, прием, расписание, анализы и т.д </a:t>
            </a:r>
            <a:r>
              <a:rPr 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45 Light" pitchFamily="34" charset="0"/>
                <a:cs typeface="+mn-cs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0F98EFA-D435-4390-AA77-BEA8B6F902E5}"/>
              </a:ext>
            </a:extLst>
          </p:cNvPr>
          <p:cNvSpPr txBox="1">
            <a:spLocks/>
          </p:cNvSpPr>
          <p:nvPr/>
        </p:nvSpPr>
        <p:spPr bwMode="auto">
          <a:xfrm>
            <a:off x="4530657" y="3060431"/>
            <a:ext cx="37338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FF0000"/>
                </a:solidFill>
                <a:latin typeface="Frutiger LT Std 45 Light" pitchFamily="34" charset="0"/>
                <a:cs typeface="+mn-cs"/>
              </a:rPr>
              <a:t>RIS </a:t>
            </a:r>
          </a:p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kern="0" dirty="0">
                <a:solidFill>
                  <a:srgbClr val="FF0000"/>
                </a:solidFill>
                <a:latin typeface="Frutiger LT Std 45 Light" pitchFamily="34" charset="0"/>
                <a:cs typeface="+mn-cs"/>
              </a:rPr>
              <a:t>Radiology Imaging System</a:t>
            </a:r>
            <a:endParaRPr lang="ru-RU" sz="1800" kern="0" dirty="0">
              <a:solidFill>
                <a:srgbClr val="FF0000"/>
              </a:solidFill>
              <a:latin typeface="Frutiger LT Std 45 Light" pitchFamily="34" charset="0"/>
              <a:cs typeface="+mn-cs"/>
            </a:endParaRPr>
          </a:p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45 Light" pitchFamily="34" charset="0"/>
                <a:cs typeface="+mn-cs"/>
              </a:rPr>
              <a:t>Диагностические исследования и протоколы,</a:t>
            </a:r>
          </a:p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45 Light" pitchFamily="34" charset="0"/>
                <a:cs typeface="+mn-cs"/>
              </a:rPr>
              <a:t>КТ, МРТ, УЗИ, видео и т.д</a:t>
            </a:r>
            <a:endParaRPr 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Frutiger LT Std 45 Light" pitchFamily="34" charset="0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CDA5158-05EF-4A0C-8D01-1AF1109D9CD1}"/>
              </a:ext>
            </a:extLst>
          </p:cNvPr>
          <p:cNvSpPr txBox="1">
            <a:spLocks/>
          </p:cNvSpPr>
          <p:nvPr/>
        </p:nvSpPr>
        <p:spPr bwMode="auto">
          <a:xfrm>
            <a:off x="4548187" y="4514475"/>
            <a:ext cx="259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kern="0" dirty="0">
                <a:solidFill>
                  <a:srgbClr val="F1842B"/>
                </a:solidFill>
                <a:latin typeface="Frutiger LT Std 45 Light" pitchFamily="34" charset="0"/>
                <a:cs typeface="+mn-cs"/>
              </a:rPr>
              <a:t>PACS</a:t>
            </a:r>
            <a:endParaRPr lang="ru-RU" sz="1800" kern="0" dirty="0">
              <a:solidFill>
                <a:srgbClr val="F1842B"/>
              </a:solidFill>
              <a:latin typeface="Frutiger LT Std 45 Light" pitchFamily="34" charset="0"/>
              <a:cs typeface="+mn-cs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P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icture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A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rchiving and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C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ommunication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S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ystem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45 Light" pitchFamily="34" charset="0"/>
                <a:cs typeface="+mn-cs"/>
              </a:rPr>
              <a:t>Система хранения и передачи  медицинских  изображений</a:t>
            </a:r>
            <a:endParaRPr 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Frutiger LT Std 45 Light" pitchFamily="34" charset="0"/>
              <a:cs typeface="+mn-cs"/>
            </a:endParaRP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xmlns="" id="{CAF31876-C7B9-4DB7-8CBF-6406B9212AF5}"/>
              </a:ext>
            </a:extLst>
          </p:cNvPr>
          <p:cNvSpPr/>
          <p:nvPr/>
        </p:nvSpPr>
        <p:spPr>
          <a:xfrm>
            <a:off x="4038600" y="2772416"/>
            <a:ext cx="762000" cy="762000"/>
          </a:xfrm>
          <a:prstGeom prst="ellipse">
            <a:avLst/>
          </a:prstGeom>
          <a:noFill/>
          <a:ln w="6350" cmpd="sng">
            <a:solidFill>
              <a:schemeClr val="tx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9D72BCC0-4ADF-4BDB-B623-88F2F00BB5B2}"/>
              </a:ext>
            </a:extLst>
          </p:cNvPr>
          <p:cNvSpPr txBox="1">
            <a:spLocks/>
          </p:cNvSpPr>
          <p:nvPr/>
        </p:nvSpPr>
        <p:spPr bwMode="auto">
          <a:xfrm>
            <a:off x="3955914" y="2994211"/>
            <a:ext cx="914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00" kern="0" dirty="0">
                <a:latin typeface="Frutiger LT Std 45 Light" pitchFamily="34" charset="0"/>
                <a:cs typeface="+mn-cs"/>
              </a:rPr>
              <a:t>Стандарт </a:t>
            </a:r>
            <a:br>
              <a:rPr lang="ru-RU" sz="1100" kern="0" dirty="0">
                <a:latin typeface="Frutiger LT Std 45 Light" pitchFamily="34" charset="0"/>
                <a:cs typeface="+mn-cs"/>
              </a:rPr>
            </a:br>
            <a:r>
              <a:rPr lang="en-US" sz="1100" b="1" kern="0" dirty="0">
                <a:latin typeface="Frutiger LT Std 45 Light" pitchFamily="34" charset="0"/>
                <a:cs typeface="+mn-cs"/>
              </a:rPr>
              <a:t>HL7</a:t>
            </a:r>
          </a:p>
        </p:txBody>
      </p:sp>
      <p:sp>
        <p:nvSpPr>
          <p:cNvPr id="17" name="Oval 40">
            <a:extLst>
              <a:ext uri="{FF2B5EF4-FFF2-40B4-BE49-F238E27FC236}">
                <a16:creationId xmlns:a16="http://schemas.microsoft.com/office/drawing/2014/main" xmlns="" id="{80AC7330-046C-46FA-8FBD-8F822C2EB8CB}"/>
              </a:ext>
            </a:extLst>
          </p:cNvPr>
          <p:cNvSpPr/>
          <p:nvPr/>
        </p:nvSpPr>
        <p:spPr>
          <a:xfrm>
            <a:off x="6792843" y="4609942"/>
            <a:ext cx="1371600" cy="762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1E66F18-F127-4A1A-A067-1B0DEAA8F4CF}"/>
              </a:ext>
            </a:extLst>
          </p:cNvPr>
          <p:cNvSpPr txBox="1">
            <a:spLocks/>
          </p:cNvSpPr>
          <p:nvPr/>
        </p:nvSpPr>
        <p:spPr bwMode="auto">
          <a:xfrm>
            <a:off x="7106607" y="4883220"/>
            <a:ext cx="9201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Frutiger LT Std 45 Light" pitchFamily="34" charset="0"/>
                <a:cs typeface="+mn-cs"/>
              </a:rPr>
              <a:t>Modalities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xmlns="" id="{CFF39B2D-0C20-4D12-BFE0-098A5D576710}"/>
              </a:ext>
            </a:extLst>
          </p:cNvPr>
          <p:cNvSpPr/>
          <p:nvPr/>
        </p:nvSpPr>
        <p:spPr>
          <a:xfrm>
            <a:off x="6281392" y="4250722"/>
            <a:ext cx="736029" cy="661568"/>
          </a:xfrm>
          <a:prstGeom prst="ellipse">
            <a:avLst/>
          </a:prstGeom>
          <a:noFill/>
          <a:ln w="6350" cmpd="sng">
            <a:solidFill>
              <a:schemeClr val="tx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ADB3D8EC-972D-4FAA-9233-A82720788114}"/>
              </a:ext>
            </a:extLst>
          </p:cNvPr>
          <p:cNvSpPr txBox="1">
            <a:spLocks/>
          </p:cNvSpPr>
          <p:nvPr/>
        </p:nvSpPr>
        <p:spPr bwMode="auto">
          <a:xfrm>
            <a:off x="6300192" y="4398411"/>
            <a:ext cx="76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00" kern="0" dirty="0">
                <a:latin typeface="Frutiger LT Std 45 Light" pitchFamily="34" charset="0"/>
                <a:cs typeface="+mn-cs"/>
              </a:rPr>
              <a:t>Стандарт </a:t>
            </a:r>
            <a:r>
              <a:rPr lang="en-US" sz="1100" b="1" kern="0" dirty="0">
                <a:latin typeface="Frutiger LT Std 45 Light" pitchFamily="34" charset="0"/>
                <a:cs typeface="+mn-cs"/>
              </a:rPr>
              <a:t>DICOM 3.0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884B1E0-1F15-4E58-BDA4-F04ED5AE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-10070"/>
            <a:ext cx="8229600" cy="902940"/>
          </a:xfrm>
        </p:spPr>
        <p:txBody>
          <a:bodyPr/>
          <a:lstStyle/>
          <a:p>
            <a:pPr algn="l"/>
            <a:r>
              <a:rPr lang="ru-RU" dirty="0"/>
              <a:t>Глобальная медицинская сеть</a:t>
            </a:r>
            <a:endParaRPr lang="x-none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692E576-A5BC-4A0D-A739-2E01B556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2500" y="6483035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solidFill>
                  <a:schemeClr val="tx1"/>
                </a:solidFill>
                <a:latin typeface="Frutiger LT Std 55 Roman" panose="020B0602020204020204" pitchFamily="34" charset="0"/>
              </a:rPr>
              <a:pPr/>
              <a:t>10</a:t>
            </a:fld>
            <a:endParaRPr lang="es-ES" dirty="0">
              <a:solidFill>
                <a:schemeClr val="tx1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5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90"/>
            <a:ext cx="8229600" cy="1143000"/>
          </a:xfrm>
        </p:spPr>
        <p:txBody>
          <a:bodyPr/>
          <a:lstStyle/>
          <a:p>
            <a:pPr algn="l"/>
            <a:r>
              <a:rPr lang="ru-RU" dirty="0"/>
              <a:t>Развитие систем </a:t>
            </a:r>
            <a:r>
              <a:rPr lang="en-US" dirty="0"/>
              <a:t>PACS</a:t>
            </a:r>
            <a:endParaRPr lang="it-IT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142976" y="6143644"/>
            <a:ext cx="671517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-1000164" y="4009557"/>
            <a:ext cx="428628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Freeform 11"/>
          <p:cNvSpPr/>
          <p:nvPr/>
        </p:nvSpPr>
        <p:spPr bwMode="auto">
          <a:xfrm>
            <a:off x="1170432" y="2432738"/>
            <a:ext cx="6687716" cy="2067832"/>
          </a:xfrm>
          <a:custGeom>
            <a:avLst/>
            <a:gdLst>
              <a:gd name="connsiteX0" fmla="*/ 506994 w 5993394"/>
              <a:gd name="connsiteY0" fmla="*/ 526610 h 1839363"/>
              <a:gd name="connsiteX1" fmla="*/ 914400 w 5993394"/>
              <a:gd name="connsiteY1" fmla="*/ 218792 h 1839363"/>
              <a:gd name="connsiteX2" fmla="*/ 5993394 w 5993394"/>
              <a:gd name="connsiteY2" fmla="*/ 1839363 h 1839363"/>
              <a:gd name="connsiteX0" fmla="*/ 253497 w 5739897"/>
              <a:gd name="connsiteY0" fmla="*/ 415137 h 1727890"/>
              <a:gd name="connsiteX1" fmla="*/ 2946811 w 5739897"/>
              <a:gd name="connsiteY1" fmla="*/ 218792 h 1727890"/>
              <a:gd name="connsiteX2" fmla="*/ 5739897 w 5739897"/>
              <a:gd name="connsiteY2" fmla="*/ 1727890 h 1727890"/>
              <a:gd name="connsiteX0" fmla="*/ 253497 w 5739897"/>
              <a:gd name="connsiteY0" fmla="*/ 848243 h 2160996"/>
              <a:gd name="connsiteX1" fmla="*/ 3492614 w 5739897"/>
              <a:gd name="connsiteY1" fmla="*/ 218792 h 2160996"/>
              <a:gd name="connsiteX2" fmla="*/ 5739897 w 5739897"/>
              <a:gd name="connsiteY2" fmla="*/ 2160996 h 2160996"/>
              <a:gd name="connsiteX0" fmla="*/ 253497 w 5739897"/>
              <a:gd name="connsiteY0" fmla="*/ 697019 h 2009772"/>
              <a:gd name="connsiteX1" fmla="*/ 3492614 w 5739897"/>
              <a:gd name="connsiteY1" fmla="*/ 67568 h 2009772"/>
              <a:gd name="connsiteX2" fmla="*/ 5739897 w 5739897"/>
              <a:gd name="connsiteY2" fmla="*/ 2009772 h 2009772"/>
              <a:gd name="connsiteX0" fmla="*/ 0 w 5486400"/>
              <a:gd name="connsiteY0" fmla="*/ 697019 h 2009772"/>
              <a:gd name="connsiteX1" fmla="*/ 3239117 w 5486400"/>
              <a:gd name="connsiteY1" fmla="*/ 67568 h 2009772"/>
              <a:gd name="connsiteX2" fmla="*/ 5486400 w 5486400"/>
              <a:gd name="connsiteY2" fmla="*/ 2009772 h 2009772"/>
              <a:gd name="connsiteX0" fmla="*/ 0 w 5486400"/>
              <a:gd name="connsiteY0" fmla="*/ 697019 h 2009772"/>
              <a:gd name="connsiteX1" fmla="*/ 1813559 w 5486400"/>
              <a:gd name="connsiteY1" fmla="*/ 67568 h 2009772"/>
              <a:gd name="connsiteX2" fmla="*/ 5486400 w 5486400"/>
              <a:gd name="connsiteY2" fmla="*/ 2009772 h 2009772"/>
              <a:gd name="connsiteX0" fmla="*/ 0 w 5486400"/>
              <a:gd name="connsiteY0" fmla="*/ 697019 h 2009772"/>
              <a:gd name="connsiteX1" fmla="*/ 1813559 w 5486400"/>
              <a:gd name="connsiteY1" fmla="*/ 67568 h 2009772"/>
              <a:gd name="connsiteX2" fmla="*/ 5486400 w 5486400"/>
              <a:gd name="connsiteY2" fmla="*/ 2009772 h 2009772"/>
              <a:gd name="connsiteX0" fmla="*/ 0 w 6446618"/>
              <a:gd name="connsiteY0" fmla="*/ 697019 h 2210708"/>
              <a:gd name="connsiteX1" fmla="*/ 1813559 w 6446618"/>
              <a:gd name="connsiteY1" fmla="*/ 67568 h 2210708"/>
              <a:gd name="connsiteX2" fmla="*/ 6446618 w 6446618"/>
              <a:gd name="connsiteY2" fmla="*/ 2210708 h 2210708"/>
              <a:gd name="connsiteX0" fmla="*/ 0 w 6446618"/>
              <a:gd name="connsiteY0" fmla="*/ 1482837 h 2996526"/>
              <a:gd name="connsiteX1" fmla="*/ 1956114 w 6446618"/>
              <a:gd name="connsiteY1" fmla="*/ 67568 h 2996526"/>
              <a:gd name="connsiteX2" fmla="*/ 6446618 w 6446618"/>
              <a:gd name="connsiteY2" fmla="*/ 2996526 h 2996526"/>
              <a:gd name="connsiteX0" fmla="*/ 0 w 7345436"/>
              <a:gd name="connsiteY0" fmla="*/ 1482837 h 2067832"/>
              <a:gd name="connsiteX1" fmla="*/ 1956114 w 7345436"/>
              <a:gd name="connsiteY1" fmla="*/ 67568 h 2067832"/>
              <a:gd name="connsiteX2" fmla="*/ 7345436 w 7345436"/>
              <a:gd name="connsiteY2" fmla="*/ 2067832 h 20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45436" h="2067832">
                <a:moveTo>
                  <a:pt x="0" y="1482837"/>
                </a:moveTo>
                <a:cubicBezTo>
                  <a:pt x="275251" y="1034642"/>
                  <a:pt x="711729" y="0"/>
                  <a:pt x="1956114" y="67568"/>
                </a:cubicBezTo>
                <a:cubicBezTo>
                  <a:pt x="2907781" y="117597"/>
                  <a:pt x="6482339" y="1755487"/>
                  <a:pt x="7345436" y="2067832"/>
                </a:cubicBezTo>
              </a:path>
            </a:pathLst>
          </a:cu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3357555" y="3643314"/>
            <a:ext cx="4429156" cy="2500329"/>
          </a:xfrm>
          <a:custGeom>
            <a:avLst/>
            <a:gdLst>
              <a:gd name="connsiteX0" fmla="*/ 506994 w 5993394"/>
              <a:gd name="connsiteY0" fmla="*/ 526610 h 1839363"/>
              <a:gd name="connsiteX1" fmla="*/ 914400 w 5993394"/>
              <a:gd name="connsiteY1" fmla="*/ 218792 h 1839363"/>
              <a:gd name="connsiteX2" fmla="*/ 5993394 w 5993394"/>
              <a:gd name="connsiteY2" fmla="*/ 1839363 h 1839363"/>
              <a:gd name="connsiteX0" fmla="*/ 253497 w 5739897"/>
              <a:gd name="connsiteY0" fmla="*/ 415137 h 1727890"/>
              <a:gd name="connsiteX1" fmla="*/ 2946811 w 5739897"/>
              <a:gd name="connsiteY1" fmla="*/ 218792 h 1727890"/>
              <a:gd name="connsiteX2" fmla="*/ 5739897 w 5739897"/>
              <a:gd name="connsiteY2" fmla="*/ 1727890 h 1727890"/>
              <a:gd name="connsiteX0" fmla="*/ 253497 w 5739897"/>
              <a:gd name="connsiteY0" fmla="*/ 848243 h 2160996"/>
              <a:gd name="connsiteX1" fmla="*/ 3492614 w 5739897"/>
              <a:gd name="connsiteY1" fmla="*/ 218792 h 2160996"/>
              <a:gd name="connsiteX2" fmla="*/ 5739897 w 5739897"/>
              <a:gd name="connsiteY2" fmla="*/ 2160996 h 2160996"/>
              <a:gd name="connsiteX0" fmla="*/ 253497 w 5739897"/>
              <a:gd name="connsiteY0" fmla="*/ 697019 h 2009772"/>
              <a:gd name="connsiteX1" fmla="*/ 3492614 w 5739897"/>
              <a:gd name="connsiteY1" fmla="*/ 67568 h 2009772"/>
              <a:gd name="connsiteX2" fmla="*/ 5739897 w 5739897"/>
              <a:gd name="connsiteY2" fmla="*/ 2009772 h 2009772"/>
              <a:gd name="connsiteX0" fmla="*/ 0 w 5486400"/>
              <a:gd name="connsiteY0" fmla="*/ 697019 h 2009772"/>
              <a:gd name="connsiteX1" fmla="*/ 3239117 w 5486400"/>
              <a:gd name="connsiteY1" fmla="*/ 67568 h 2009772"/>
              <a:gd name="connsiteX2" fmla="*/ 5486400 w 5486400"/>
              <a:gd name="connsiteY2" fmla="*/ 2009772 h 2009772"/>
              <a:gd name="connsiteX0" fmla="*/ 0 w 5486400"/>
              <a:gd name="connsiteY0" fmla="*/ 697019 h 2009772"/>
              <a:gd name="connsiteX1" fmla="*/ 1813559 w 5486400"/>
              <a:gd name="connsiteY1" fmla="*/ 67568 h 2009772"/>
              <a:gd name="connsiteX2" fmla="*/ 5486400 w 5486400"/>
              <a:gd name="connsiteY2" fmla="*/ 2009772 h 2009772"/>
              <a:gd name="connsiteX0" fmla="*/ 0 w 5486400"/>
              <a:gd name="connsiteY0" fmla="*/ 697019 h 2009772"/>
              <a:gd name="connsiteX1" fmla="*/ 1813559 w 5486400"/>
              <a:gd name="connsiteY1" fmla="*/ 67568 h 2009772"/>
              <a:gd name="connsiteX2" fmla="*/ 5486400 w 5486400"/>
              <a:gd name="connsiteY2" fmla="*/ 2009772 h 2009772"/>
              <a:gd name="connsiteX0" fmla="*/ 0 w 6446618"/>
              <a:gd name="connsiteY0" fmla="*/ 697019 h 2210708"/>
              <a:gd name="connsiteX1" fmla="*/ 1813559 w 6446618"/>
              <a:gd name="connsiteY1" fmla="*/ 67568 h 2210708"/>
              <a:gd name="connsiteX2" fmla="*/ 6446618 w 6446618"/>
              <a:gd name="connsiteY2" fmla="*/ 2210708 h 2210708"/>
              <a:gd name="connsiteX0" fmla="*/ 713827 w 5877444"/>
              <a:gd name="connsiteY0" fmla="*/ 1558242 h 2210708"/>
              <a:gd name="connsiteX1" fmla="*/ 1244385 w 5877444"/>
              <a:gd name="connsiteY1" fmla="*/ 67568 h 2210708"/>
              <a:gd name="connsiteX2" fmla="*/ 5877444 w 5877444"/>
              <a:gd name="connsiteY2" fmla="*/ 2210708 h 2210708"/>
              <a:gd name="connsiteX0" fmla="*/ 0 w 5163617"/>
              <a:gd name="connsiteY0" fmla="*/ 1782080 h 2434546"/>
              <a:gd name="connsiteX1" fmla="*/ 2138335 w 5163617"/>
              <a:gd name="connsiteY1" fmla="*/ 67568 h 2434546"/>
              <a:gd name="connsiteX2" fmla="*/ 5163617 w 5163617"/>
              <a:gd name="connsiteY2" fmla="*/ 2434546 h 2434546"/>
              <a:gd name="connsiteX0" fmla="*/ 0 w 3777724"/>
              <a:gd name="connsiteY0" fmla="*/ 1782080 h 1782080"/>
              <a:gd name="connsiteX1" fmla="*/ 2138335 w 3777724"/>
              <a:gd name="connsiteY1" fmla="*/ 67568 h 1782080"/>
              <a:gd name="connsiteX2" fmla="*/ 3777724 w 3777724"/>
              <a:gd name="connsiteY2" fmla="*/ 1710642 h 1782080"/>
              <a:gd name="connsiteX0" fmla="*/ 0 w 3777724"/>
              <a:gd name="connsiteY0" fmla="*/ 1782080 h 1782080"/>
              <a:gd name="connsiteX1" fmla="*/ 2138335 w 3777724"/>
              <a:gd name="connsiteY1" fmla="*/ 67568 h 1782080"/>
              <a:gd name="connsiteX2" fmla="*/ 3777724 w 3777724"/>
              <a:gd name="connsiteY2" fmla="*/ 1710642 h 1782080"/>
              <a:gd name="connsiteX0" fmla="*/ 0 w 3777724"/>
              <a:gd name="connsiteY0" fmla="*/ 1782080 h 1782080"/>
              <a:gd name="connsiteX1" fmla="*/ 1781946 w 3777724"/>
              <a:gd name="connsiteY1" fmla="*/ 67568 h 1782080"/>
              <a:gd name="connsiteX2" fmla="*/ 3777724 w 3777724"/>
              <a:gd name="connsiteY2" fmla="*/ 1710642 h 1782080"/>
              <a:gd name="connsiteX0" fmla="*/ 0 w 3777724"/>
              <a:gd name="connsiteY0" fmla="*/ 1714512 h 1714512"/>
              <a:gd name="connsiteX1" fmla="*/ 1781946 w 3777724"/>
              <a:gd name="connsiteY1" fmla="*/ 0 h 1714512"/>
              <a:gd name="connsiteX2" fmla="*/ 3777724 w 3777724"/>
              <a:gd name="connsiteY2" fmla="*/ 1643074 h 1714512"/>
              <a:gd name="connsiteX0" fmla="*/ 0 w 4419225"/>
              <a:gd name="connsiteY0" fmla="*/ 1714512 h 1714512"/>
              <a:gd name="connsiteX1" fmla="*/ 1781946 w 4419225"/>
              <a:gd name="connsiteY1" fmla="*/ 0 h 1714512"/>
              <a:gd name="connsiteX2" fmla="*/ 4419225 w 4419225"/>
              <a:gd name="connsiteY2" fmla="*/ 904881 h 1714512"/>
              <a:gd name="connsiteX0" fmla="*/ 0 w 4419225"/>
              <a:gd name="connsiteY0" fmla="*/ 1714512 h 1714512"/>
              <a:gd name="connsiteX1" fmla="*/ 1781946 w 4419225"/>
              <a:gd name="connsiteY1" fmla="*/ 0 h 1714512"/>
              <a:gd name="connsiteX2" fmla="*/ 4419225 w 4419225"/>
              <a:gd name="connsiteY2" fmla="*/ 904881 h 1714512"/>
              <a:gd name="connsiteX0" fmla="*/ 0 w 4419225"/>
              <a:gd name="connsiteY0" fmla="*/ 1733422 h 1733422"/>
              <a:gd name="connsiteX1" fmla="*/ 1781946 w 4419225"/>
              <a:gd name="connsiteY1" fmla="*/ 18910 h 1733422"/>
              <a:gd name="connsiteX2" fmla="*/ 4419225 w 4419225"/>
              <a:gd name="connsiteY2" fmla="*/ 923791 h 173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9225" h="1733422">
                <a:moveTo>
                  <a:pt x="0" y="1733422"/>
                </a:moveTo>
                <a:cubicBezTo>
                  <a:pt x="275251" y="1285227"/>
                  <a:pt x="572852" y="49235"/>
                  <a:pt x="1781946" y="18910"/>
                </a:cubicBezTo>
                <a:cubicBezTo>
                  <a:pt x="2772417" y="0"/>
                  <a:pt x="3393500" y="373501"/>
                  <a:pt x="4419225" y="923791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 flipH="1">
            <a:off x="4800600" y="2895600"/>
            <a:ext cx="3124200" cy="3250910"/>
          </a:xfrm>
          <a:custGeom>
            <a:avLst/>
            <a:gdLst>
              <a:gd name="connsiteX0" fmla="*/ 506994 w 5993394"/>
              <a:gd name="connsiteY0" fmla="*/ 526610 h 1839363"/>
              <a:gd name="connsiteX1" fmla="*/ 914400 w 5993394"/>
              <a:gd name="connsiteY1" fmla="*/ 218792 h 1839363"/>
              <a:gd name="connsiteX2" fmla="*/ 5993394 w 5993394"/>
              <a:gd name="connsiteY2" fmla="*/ 1839363 h 1839363"/>
              <a:gd name="connsiteX0" fmla="*/ 253497 w 5739897"/>
              <a:gd name="connsiteY0" fmla="*/ 415137 h 1727890"/>
              <a:gd name="connsiteX1" fmla="*/ 2946811 w 5739897"/>
              <a:gd name="connsiteY1" fmla="*/ 218792 h 1727890"/>
              <a:gd name="connsiteX2" fmla="*/ 5739897 w 5739897"/>
              <a:gd name="connsiteY2" fmla="*/ 1727890 h 1727890"/>
              <a:gd name="connsiteX0" fmla="*/ 253497 w 5739897"/>
              <a:gd name="connsiteY0" fmla="*/ 848243 h 2160996"/>
              <a:gd name="connsiteX1" fmla="*/ 3492614 w 5739897"/>
              <a:gd name="connsiteY1" fmla="*/ 218792 h 2160996"/>
              <a:gd name="connsiteX2" fmla="*/ 5739897 w 5739897"/>
              <a:gd name="connsiteY2" fmla="*/ 2160996 h 2160996"/>
              <a:gd name="connsiteX0" fmla="*/ 253497 w 5739897"/>
              <a:gd name="connsiteY0" fmla="*/ 697019 h 2009772"/>
              <a:gd name="connsiteX1" fmla="*/ 3492614 w 5739897"/>
              <a:gd name="connsiteY1" fmla="*/ 67568 h 2009772"/>
              <a:gd name="connsiteX2" fmla="*/ 5739897 w 5739897"/>
              <a:gd name="connsiteY2" fmla="*/ 2009772 h 2009772"/>
              <a:gd name="connsiteX0" fmla="*/ 0 w 5486400"/>
              <a:gd name="connsiteY0" fmla="*/ 697019 h 2009772"/>
              <a:gd name="connsiteX1" fmla="*/ 3239117 w 5486400"/>
              <a:gd name="connsiteY1" fmla="*/ 67568 h 2009772"/>
              <a:gd name="connsiteX2" fmla="*/ 5486400 w 5486400"/>
              <a:gd name="connsiteY2" fmla="*/ 2009772 h 2009772"/>
              <a:gd name="connsiteX0" fmla="*/ 0 w 5486400"/>
              <a:gd name="connsiteY0" fmla="*/ 697019 h 2009772"/>
              <a:gd name="connsiteX1" fmla="*/ 1813559 w 5486400"/>
              <a:gd name="connsiteY1" fmla="*/ 67568 h 2009772"/>
              <a:gd name="connsiteX2" fmla="*/ 5486400 w 5486400"/>
              <a:gd name="connsiteY2" fmla="*/ 2009772 h 2009772"/>
              <a:gd name="connsiteX0" fmla="*/ 0 w 5486400"/>
              <a:gd name="connsiteY0" fmla="*/ 697019 h 2009772"/>
              <a:gd name="connsiteX1" fmla="*/ 1813559 w 5486400"/>
              <a:gd name="connsiteY1" fmla="*/ 67568 h 2009772"/>
              <a:gd name="connsiteX2" fmla="*/ 5486400 w 5486400"/>
              <a:gd name="connsiteY2" fmla="*/ 2009772 h 2009772"/>
              <a:gd name="connsiteX0" fmla="*/ 0 w 6446618"/>
              <a:gd name="connsiteY0" fmla="*/ 697019 h 2210708"/>
              <a:gd name="connsiteX1" fmla="*/ 1813559 w 6446618"/>
              <a:gd name="connsiteY1" fmla="*/ 67568 h 2210708"/>
              <a:gd name="connsiteX2" fmla="*/ 6446618 w 6446618"/>
              <a:gd name="connsiteY2" fmla="*/ 2210708 h 2210708"/>
              <a:gd name="connsiteX0" fmla="*/ 1060687 w 7507305"/>
              <a:gd name="connsiteY0" fmla="*/ 884018 h 2397707"/>
              <a:gd name="connsiteX1" fmla="*/ 302261 w 7507305"/>
              <a:gd name="connsiteY1" fmla="*/ 119361 h 2397707"/>
              <a:gd name="connsiteX2" fmla="*/ 2874246 w 7507305"/>
              <a:gd name="connsiteY2" fmla="*/ 254567 h 2397707"/>
              <a:gd name="connsiteX3" fmla="*/ 7507305 w 7507305"/>
              <a:gd name="connsiteY3" fmla="*/ 2397707 h 2397707"/>
              <a:gd name="connsiteX0" fmla="*/ 0 w 8532289"/>
              <a:gd name="connsiteY0" fmla="*/ 2285 h 2679341"/>
              <a:gd name="connsiteX1" fmla="*/ 1327245 w 8532289"/>
              <a:gd name="connsiteY1" fmla="*/ 400995 h 2679341"/>
              <a:gd name="connsiteX2" fmla="*/ 3899230 w 8532289"/>
              <a:gd name="connsiteY2" fmla="*/ 536201 h 2679341"/>
              <a:gd name="connsiteX3" fmla="*/ 8532289 w 8532289"/>
              <a:gd name="connsiteY3" fmla="*/ 2679341 h 2679341"/>
              <a:gd name="connsiteX0" fmla="*/ 94803 w 8627092"/>
              <a:gd name="connsiteY0" fmla="*/ 47466 h 2724522"/>
              <a:gd name="connsiteX1" fmla="*/ 1422048 w 8627092"/>
              <a:gd name="connsiteY1" fmla="*/ 446176 h 2724522"/>
              <a:gd name="connsiteX2" fmla="*/ 8627092 w 8627092"/>
              <a:gd name="connsiteY2" fmla="*/ 2724522 h 2724522"/>
              <a:gd name="connsiteX0" fmla="*/ 0 w 8532289"/>
              <a:gd name="connsiteY0" fmla="*/ 2285 h 2679341"/>
              <a:gd name="connsiteX1" fmla="*/ 2275280 w 8532289"/>
              <a:gd name="connsiteY1" fmla="*/ 1255375 h 2679341"/>
              <a:gd name="connsiteX2" fmla="*/ 8532289 w 8532289"/>
              <a:gd name="connsiteY2" fmla="*/ 2679341 h 2679341"/>
              <a:gd name="connsiteX0" fmla="*/ 0 w 10807569"/>
              <a:gd name="connsiteY0" fmla="*/ 2285 h 2679341"/>
              <a:gd name="connsiteX1" fmla="*/ 2275280 w 10807569"/>
              <a:gd name="connsiteY1" fmla="*/ 1255375 h 2679341"/>
              <a:gd name="connsiteX2" fmla="*/ 10807569 w 10807569"/>
              <a:gd name="connsiteY2" fmla="*/ 2679341 h 2679341"/>
              <a:gd name="connsiteX0" fmla="*/ 0 w 10807569"/>
              <a:gd name="connsiteY0" fmla="*/ 2285 h 2679341"/>
              <a:gd name="connsiteX1" fmla="*/ 2275280 w 10807569"/>
              <a:gd name="connsiteY1" fmla="*/ 1255375 h 2679341"/>
              <a:gd name="connsiteX2" fmla="*/ 10807569 w 10807569"/>
              <a:gd name="connsiteY2" fmla="*/ 2679341 h 267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7569" h="2679341">
                <a:moveTo>
                  <a:pt x="0" y="2285"/>
                </a:moveTo>
                <a:cubicBezTo>
                  <a:pt x="8333" y="0"/>
                  <a:pt x="551058" y="916007"/>
                  <a:pt x="2275280" y="1255375"/>
                </a:cubicBezTo>
                <a:lnTo>
                  <a:pt x="10807569" y="2679341"/>
                </a:lnTo>
              </a:path>
            </a:pathLst>
          </a:custGeom>
          <a:noFill/>
          <a:ln w="762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4546" y="614364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614364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2010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24560" y="614364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2012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374395" y="3711210"/>
            <a:ext cx="21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заинтересованность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1498346" y="2829293"/>
            <a:ext cx="2974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“</a:t>
            </a:r>
            <a:r>
              <a:rPr lang="ru-RU" sz="1600" dirty="0"/>
              <a:t>Простой</a:t>
            </a:r>
            <a:r>
              <a:rPr lang="en-US" sz="1600" dirty="0"/>
              <a:t>”</a:t>
            </a:r>
            <a:r>
              <a:rPr lang="ru-RU" sz="1600" dirty="0"/>
              <a:t> архив файлов</a:t>
            </a:r>
            <a:endParaRPr lang="it-IT" sz="1600" dirty="0"/>
          </a:p>
          <a:p>
            <a:pPr marL="228600" indent="-228600" algn="ctr"/>
            <a:r>
              <a:rPr lang="it-IT" sz="1600" b="0" dirty="0"/>
              <a:t>(</a:t>
            </a:r>
            <a:r>
              <a:rPr lang="ru-RU" sz="1600" b="0" dirty="0"/>
              <a:t>рентген</a:t>
            </a:r>
            <a:r>
              <a:rPr lang="it-IT" sz="1600" b="0" dirty="0"/>
              <a:t>, </a:t>
            </a:r>
            <a:r>
              <a:rPr lang="ru-RU" sz="1600" b="0" dirty="0"/>
              <a:t>лаборатория</a:t>
            </a:r>
            <a:r>
              <a:rPr lang="it-IT" sz="1600" b="0" dirty="0"/>
              <a:t>,</a:t>
            </a:r>
          </a:p>
          <a:p>
            <a:pPr marL="228600" indent="-228600" algn="ctr"/>
            <a:r>
              <a:rPr lang="ru-RU" sz="1600" b="0" dirty="0"/>
              <a:t>кардиология</a:t>
            </a:r>
            <a:r>
              <a:rPr lang="it-IT" sz="1600" b="0" dirty="0"/>
              <a:t>, </a:t>
            </a:r>
            <a:r>
              <a:rPr lang="ru-RU" sz="1600" b="0" dirty="0"/>
              <a:t>эндоскопия и т.д.</a:t>
            </a:r>
            <a:r>
              <a:rPr lang="it-IT" sz="1600" b="0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57439" y="3987775"/>
            <a:ext cx="1958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Архив клинических данных</a:t>
            </a:r>
            <a:endParaRPr lang="it-IT" sz="1600" dirty="0"/>
          </a:p>
          <a:p>
            <a:pPr marL="228600" indent="-228600" algn="ctr"/>
            <a:r>
              <a:rPr lang="it-IT" sz="1600" b="0" dirty="0"/>
              <a:t>(</a:t>
            </a:r>
            <a:r>
              <a:rPr lang="ru-RU" sz="1600" b="0" dirty="0"/>
              <a:t>изображения и документы в стандарте </a:t>
            </a:r>
            <a:r>
              <a:rPr lang="it-IT" sz="1600" dirty="0"/>
              <a:t>DICOM</a:t>
            </a:r>
            <a:r>
              <a:rPr lang="it-IT" sz="1600" b="0" dirty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53283" y="1855610"/>
            <a:ext cx="3790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VNA</a:t>
            </a:r>
            <a:endParaRPr lang="it-IT" sz="1600" dirty="0"/>
          </a:p>
          <a:p>
            <a:pPr marL="228600" indent="-228600" algn="ctr"/>
            <a:r>
              <a:rPr lang="it-IT" sz="1600" b="0" dirty="0"/>
              <a:t>(</a:t>
            </a:r>
            <a:r>
              <a:rPr lang="ru-RU" sz="1600" dirty="0"/>
              <a:t>в</a:t>
            </a:r>
            <a:r>
              <a:rPr lang="ru-RU" sz="1600" b="0" dirty="0"/>
              <a:t>се медицинские данные сохраняются в</a:t>
            </a:r>
            <a:endParaRPr lang="it-IT" sz="1600" dirty="0"/>
          </a:p>
          <a:p>
            <a:pPr marL="228600" indent="-228600" algn="ctr"/>
            <a:r>
              <a:rPr lang="it-IT" sz="1600" b="0" dirty="0"/>
              <a:t>‘</a:t>
            </a:r>
            <a:r>
              <a:rPr lang="ru-RU" sz="1600" b="0" dirty="0"/>
              <a:t>открытом</a:t>
            </a:r>
            <a:r>
              <a:rPr lang="it-IT" sz="1600" b="0" dirty="0"/>
              <a:t>’ </a:t>
            </a:r>
            <a:r>
              <a:rPr lang="ru-RU" sz="1600" b="0" dirty="0"/>
              <a:t>формате с использованием</a:t>
            </a:r>
            <a:r>
              <a:rPr lang="it-IT" sz="1600" b="0" dirty="0"/>
              <a:t> </a:t>
            </a:r>
          </a:p>
          <a:p>
            <a:pPr marL="228600" indent="-228600" algn="ctr"/>
            <a:r>
              <a:rPr lang="ru-RU" sz="1600" b="0" dirty="0"/>
              <a:t>стандарта </a:t>
            </a:r>
            <a:r>
              <a:rPr lang="it-IT" sz="1600" b="0" dirty="0"/>
              <a:t>XDS)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2C53D9C-23A1-4EEA-9619-6F589E54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737" y="6426809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11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ctrTitle"/>
          </p:nvPr>
        </p:nvSpPr>
        <p:spPr>
          <a:xfrm>
            <a:off x="323528" y="1"/>
            <a:ext cx="8134672" cy="1144364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Концепция </a:t>
            </a:r>
            <a:r>
              <a:rPr lang="it-IT" dirty="0"/>
              <a:t>VNA</a:t>
            </a:r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858000" y="0"/>
            <a:ext cx="2209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p.</a:t>
            </a:r>
            <a:fld id="{B5BEEB96-3171-4810-89D3-FA09561DD162}" type="slidenum">
              <a:rPr lang="en-US" sz="1000">
                <a:solidFill>
                  <a:schemeClr val="bg1"/>
                </a:solidFill>
              </a:rPr>
              <a:pPr algn="r"/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5478" name="Picture 5" descr="computer_architectu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25" y="357188"/>
            <a:ext cx="107156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3">
            <a:extLst>
              <a:ext uri="{FF2B5EF4-FFF2-40B4-BE49-F238E27FC236}">
                <a16:creationId xmlns:a16="http://schemas.microsoft.com/office/drawing/2014/main" xmlns="" id="{11D25AA3-FFC4-4D92-890A-E8136FFB3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40" y="1124744"/>
            <a:ext cx="8744272" cy="36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it-IT" b="1" dirty="0">
                <a:solidFill>
                  <a:srgbClr val="92D050"/>
                </a:solidFill>
                <a:latin typeface="Frutiger LT Std 45 Light" panose="020B0402020204020204" pitchFamily="34" charset="0"/>
              </a:rPr>
              <a:t>VN</a:t>
            </a:r>
            <a:r>
              <a:rPr lang="it-IT" b="1" dirty="0">
                <a:latin typeface="Frutiger LT Std 45 Light" panose="020B0402020204020204" pitchFamily="34" charset="0"/>
              </a:rPr>
              <a:t> (Vendor Neutral) + </a:t>
            </a:r>
            <a:r>
              <a:rPr lang="it-IT" b="1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A</a:t>
            </a:r>
            <a:r>
              <a:rPr lang="it-IT" b="1" dirty="0">
                <a:latin typeface="Frutiger LT Std 45 Light" panose="020B0402020204020204" pitchFamily="34" charset="0"/>
              </a:rPr>
              <a:t> (Archive)</a:t>
            </a:r>
          </a:p>
          <a:p>
            <a:endParaRPr lang="ru-RU" b="1" dirty="0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xmlns="" id="{CB6B2DE7-A841-447C-9A57-3843CEDC1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50" y="2992732"/>
            <a:ext cx="799288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Простота перехода к новому архиву для пользователей </a:t>
            </a:r>
          </a:p>
          <a:p>
            <a:pPr lvl="1"/>
            <a:endParaRPr lang="it-IT" b="1" dirty="0">
              <a:latin typeface="Frutiger LT Std 45 Light" panose="020B0402020204020204" pitchFamily="34" charset="0"/>
            </a:endParaRPr>
          </a:p>
        </p:txBody>
      </p:sp>
      <p:sp>
        <p:nvSpPr>
          <p:cNvPr id="8" name="Rectangle 43">
            <a:extLst>
              <a:ext uri="{FF2B5EF4-FFF2-40B4-BE49-F238E27FC236}">
                <a16:creationId xmlns:a16="http://schemas.microsoft.com/office/drawing/2014/main" xmlns="" id="{585E9509-69FE-40B5-8220-B25FECA6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18" y="1628800"/>
            <a:ext cx="7992888" cy="42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it-IT" b="1" dirty="0">
                <a:solidFill>
                  <a:srgbClr val="92D050"/>
                </a:solidFill>
                <a:latin typeface="Frutiger LT Std 45 Light" panose="020B0402020204020204" pitchFamily="34" charset="0"/>
              </a:rPr>
              <a:t>VN</a:t>
            </a:r>
            <a:r>
              <a:rPr lang="it-IT" b="1" dirty="0">
                <a:latin typeface="Frutiger LT Std 45 Light" panose="020B0402020204020204" pitchFamily="34" charset="0"/>
              </a:rPr>
              <a:t> </a:t>
            </a:r>
            <a:r>
              <a:rPr lang="ru-RU" b="1" dirty="0"/>
              <a:t>– Ключевые моменты</a:t>
            </a:r>
            <a:endParaRPr lang="en-US" b="1" dirty="0"/>
          </a:p>
          <a:p>
            <a:pPr lvl="1"/>
            <a:endParaRPr lang="it-IT" b="1" dirty="0">
              <a:latin typeface="Frutiger LT Std 45 Light" panose="020B0402020204020204" pitchFamily="34" charset="0"/>
            </a:endParaRPr>
          </a:p>
        </p:txBody>
      </p:sp>
      <p:sp>
        <p:nvSpPr>
          <p:cNvPr id="9" name="Rectangle 43">
            <a:extLst>
              <a:ext uri="{FF2B5EF4-FFF2-40B4-BE49-F238E27FC236}">
                <a16:creationId xmlns:a16="http://schemas.microsoft.com/office/drawing/2014/main" xmlns="" id="{63D5267B-4716-4063-A49C-48F857AB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50" y="1941619"/>
            <a:ext cx="821229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Сохранение данных от различных систем, независимо от производителя</a:t>
            </a:r>
            <a:endParaRPr lang="it-IT" b="1" dirty="0">
              <a:latin typeface="Frutiger LT Std 45 Light" panose="020B0402020204020204" pitchFamily="34" charset="0"/>
            </a:endParaRP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xmlns="" id="{D51096A8-5AD8-4E09-8471-D5C68D5C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50" y="2291990"/>
            <a:ext cx="86594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Доступ к данным со стороны различных систем, независимо от производителя</a:t>
            </a:r>
            <a:endParaRPr lang="it-IT" b="1" dirty="0">
              <a:latin typeface="Frutiger LT Std 45 Light" panose="020B0402020204020204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xmlns="" id="{21405175-443B-4934-818E-F7754BE92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68" y="3496748"/>
            <a:ext cx="7992888" cy="42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A</a:t>
            </a:r>
            <a:r>
              <a:rPr lang="it-IT" b="1" dirty="0">
                <a:latin typeface="Frutiger LT Std 45 Light" panose="020B0402020204020204" pitchFamily="34" charset="0"/>
              </a:rPr>
              <a:t> </a:t>
            </a:r>
            <a:r>
              <a:rPr lang="ru-RU" b="1" dirty="0"/>
              <a:t>– Ключевые моменты</a:t>
            </a:r>
            <a:endParaRPr lang="en-US" b="1" dirty="0"/>
          </a:p>
          <a:p>
            <a:pPr lvl="1"/>
            <a:endParaRPr lang="it-IT" b="1" dirty="0">
              <a:latin typeface="Frutiger LT Std 45 Light" panose="020B0402020204020204" pitchFamily="34" charset="0"/>
            </a:endParaRPr>
          </a:p>
        </p:txBody>
      </p:sp>
      <p:sp>
        <p:nvSpPr>
          <p:cNvPr id="15" name="Rectangle 43">
            <a:extLst>
              <a:ext uri="{FF2B5EF4-FFF2-40B4-BE49-F238E27FC236}">
                <a16:creationId xmlns:a16="http://schemas.microsoft.com/office/drawing/2014/main" xmlns="" id="{CDD8CB94-6657-4496-84D9-6B6090F82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11" y="3928796"/>
            <a:ext cx="8212293" cy="94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Архивирование медицинских документов любого типа с соответствующими мета-данными</a:t>
            </a:r>
            <a:r>
              <a:rPr lang="it-IT" dirty="0">
                <a:latin typeface="Frutiger LT Std 45 Light" panose="020B0402020204020204" pitchFamily="34" charset="0"/>
              </a:rPr>
              <a:t> (</a:t>
            </a:r>
            <a:r>
              <a:rPr lang="ru-RU" dirty="0"/>
              <a:t>текстовые файлы</a:t>
            </a:r>
            <a:r>
              <a:rPr lang="it-IT" dirty="0">
                <a:latin typeface="Frutiger LT Std 45 Light" panose="020B0402020204020204" pitchFamily="34" charset="0"/>
              </a:rPr>
              <a:t>, XML, HL7, pdf, word, </a:t>
            </a:r>
            <a:r>
              <a:rPr lang="ru-RU" dirty="0"/>
              <a:t>изображения</a:t>
            </a:r>
            <a:r>
              <a:rPr lang="it-IT" dirty="0">
                <a:latin typeface="Frutiger LT Std 45 Light" panose="020B0402020204020204" pitchFamily="34" charset="0"/>
              </a:rPr>
              <a:t>, </a:t>
            </a:r>
            <a:r>
              <a:rPr lang="ru-RU" dirty="0"/>
              <a:t>видео-файлы</a:t>
            </a:r>
            <a:r>
              <a:rPr lang="it-IT" dirty="0">
                <a:latin typeface="Frutiger LT Std 45 Light" panose="020B0402020204020204" pitchFamily="34" charset="0"/>
              </a:rPr>
              <a:t>, Dicom</a:t>
            </a:r>
            <a:r>
              <a:rPr lang="ru-RU" dirty="0"/>
              <a:t>-файлы и другое</a:t>
            </a:r>
            <a:r>
              <a:rPr lang="it-IT" dirty="0">
                <a:latin typeface="Frutiger LT Std 45 Light" panose="020B0402020204020204" pitchFamily="34" charset="0"/>
              </a:rPr>
              <a:t>)</a:t>
            </a:r>
            <a:endParaRPr lang="it-IT" b="1" dirty="0">
              <a:latin typeface="Frutiger LT Std 45 Light" panose="020B0402020204020204" pitchFamily="34" charset="0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xmlns="" id="{82065121-A448-492B-860F-A4C362D11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11" y="4792892"/>
            <a:ext cx="8212293" cy="42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Многоуровневая структура</a:t>
            </a:r>
            <a:endParaRPr lang="it-IT" dirty="0">
              <a:latin typeface="Frutiger LT Std 45 Light" panose="020B0402020204020204" pitchFamily="34" charset="0"/>
            </a:endParaRPr>
          </a:p>
        </p:txBody>
      </p:sp>
      <p:sp>
        <p:nvSpPr>
          <p:cNvPr id="19" name="Rectangle 43">
            <a:extLst>
              <a:ext uri="{FF2B5EF4-FFF2-40B4-BE49-F238E27FC236}">
                <a16:creationId xmlns:a16="http://schemas.microsoft.com/office/drawing/2014/main" xmlns="" id="{ADE1CE50-05E4-44E2-9D71-16969502C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11" y="5152932"/>
            <a:ext cx="8212293" cy="42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Система управления временем жизни документов</a:t>
            </a:r>
            <a:endParaRPr lang="it-IT" dirty="0">
              <a:latin typeface="Frutiger LT Std 45 Light" panose="020B0402020204020204" pitchFamily="34" charset="0"/>
            </a:endParaRPr>
          </a:p>
        </p:txBody>
      </p:sp>
      <p:sp>
        <p:nvSpPr>
          <p:cNvPr id="20" name="Rectangle 43">
            <a:extLst>
              <a:ext uri="{FF2B5EF4-FFF2-40B4-BE49-F238E27FC236}">
                <a16:creationId xmlns:a16="http://schemas.microsoft.com/office/drawing/2014/main" xmlns="" id="{2D19D757-0209-49FD-B9E7-2B2568E3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11" y="5512972"/>
            <a:ext cx="8212293" cy="122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Безопасность</a:t>
            </a:r>
            <a:r>
              <a:rPr lang="en-US" dirty="0">
                <a:latin typeface="Frutiger LT Std 45 Light" panose="020B0402020204020204" pitchFamily="34" charset="0"/>
              </a:rPr>
              <a:t>: </a:t>
            </a:r>
            <a:r>
              <a:rPr lang="ru-RU" dirty="0"/>
              <a:t>Конфиденциальность</a:t>
            </a:r>
            <a:r>
              <a:rPr lang="en-US" dirty="0">
                <a:latin typeface="Frutiger LT Std 45 Light" panose="020B0402020204020204" pitchFamily="34" charset="0"/>
              </a:rPr>
              <a:t> (</a:t>
            </a:r>
            <a:r>
              <a:rPr lang="ru-RU" dirty="0"/>
              <a:t>управление доступом</a:t>
            </a:r>
            <a:r>
              <a:rPr lang="en-US" dirty="0">
                <a:latin typeface="Frutiger LT Std 45 Light" panose="020B0402020204020204" pitchFamily="34" charset="0"/>
              </a:rPr>
              <a:t>), </a:t>
            </a:r>
            <a:r>
              <a:rPr lang="ru-RU" dirty="0"/>
              <a:t>Целостность</a:t>
            </a:r>
            <a:r>
              <a:rPr lang="en-US" dirty="0">
                <a:latin typeface="Frutiger LT Std 45 Light" panose="020B0402020204020204" pitchFamily="34" charset="0"/>
              </a:rPr>
              <a:t> (</a:t>
            </a:r>
            <a:r>
              <a:rPr lang="ru-RU" dirty="0"/>
              <a:t>хеширование</a:t>
            </a:r>
            <a:r>
              <a:rPr lang="en-US" dirty="0">
                <a:latin typeface="Frutiger LT Std 45 Light" panose="020B0402020204020204" pitchFamily="34" charset="0"/>
              </a:rPr>
              <a:t>, </a:t>
            </a:r>
            <a:r>
              <a:rPr lang="ru-RU" dirty="0"/>
              <a:t>подписи</a:t>
            </a:r>
            <a:r>
              <a:rPr lang="en-US" dirty="0">
                <a:latin typeface="Frutiger LT Std 45 Light" panose="020B0402020204020204" pitchFamily="34" charset="0"/>
              </a:rPr>
              <a:t>, </a:t>
            </a:r>
            <a:r>
              <a:rPr lang="ru-RU" dirty="0"/>
              <a:t>тесты</a:t>
            </a:r>
            <a:r>
              <a:rPr lang="en-US" dirty="0">
                <a:latin typeface="Frutiger LT Std 45 Light" panose="020B0402020204020204" pitchFamily="34" charset="0"/>
              </a:rPr>
              <a:t>), </a:t>
            </a:r>
            <a:r>
              <a:rPr lang="ru-RU" dirty="0"/>
              <a:t>Доступность</a:t>
            </a:r>
            <a:r>
              <a:rPr lang="en-US" dirty="0">
                <a:latin typeface="Frutiger LT Std 45 Light" panose="020B0402020204020204" pitchFamily="34" charset="0"/>
              </a:rPr>
              <a:t> (</a:t>
            </a:r>
            <a:r>
              <a:rPr lang="ru-RU" dirty="0"/>
              <a:t>кластер серверов</a:t>
            </a:r>
            <a:r>
              <a:rPr lang="en-US" dirty="0">
                <a:latin typeface="Frutiger LT Std 45 Light" panose="020B0402020204020204" pitchFamily="34" charset="0"/>
              </a:rPr>
              <a:t>, RAID</a:t>
            </a:r>
            <a:r>
              <a:rPr lang="ru-RU" dirty="0"/>
              <a:t>-массивы</a:t>
            </a:r>
            <a:r>
              <a:rPr lang="en-US" dirty="0">
                <a:latin typeface="Frutiger LT Std 45 Light" panose="020B0402020204020204" pitchFamily="34" charset="0"/>
              </a:rPr>
              <a:t>, </a:t>
            </a:r>
            <a:r>
              <a:rPr lang="ru-RU" dirty="0"/>
              <a:t>несколько копий</a:t>
            </a:r>
            <a:r>
              <a:rPr lang="en-US" dirty="0">
                <a:latin typeface="Frutiger LT Std 45 Light" panose="020B0402020204020204" pitchFamily="34" charset="0"/>
              </a:rPr>
              <a:t>), </a:t>
            </a:r>
            <a:r>
              <a:rPr lang="ru-RU" dirty="0" err="1"/>
              <a:t>Отслеживаемость</a:t>
            </a:r>
            <a:r>
              <a:rPr lang="en-US" dirty="0">
                <a:latin typeface="Frutiger LT Std 45 Light" panose="020B0402020204020204" pitchFamily="34" charset="0"/>
              </a:rPr>
              <a:t> (</a:t>
            </a:r>
            <a:r>
              <a:rPr lang="ru-RU" dirty="0"/>
              <a:t>регистрация событий), Статистика</a:t>
            </a:r>
            <a:endParaRPr lang="it-IT" dirty="0">
              <a:latin typeface="Frutiger LT Std 45 Light" panose="020B04020202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940477F-1CA4-49C4-B7F3-3B650C42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4177" y="6448251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12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xmlns="" id="{387B0A88-8189-41A6-87F2-C90A2D3AB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50" y="2642361"/>
            <a:ext cx="86594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2000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dirty="0"/>
              <a:t>Хранение документов в </a:t>
            </a:r>
            <a:r>
              <a:rPr lang="en-US" dirty="0"/>
              <a:t>“</a:t>
            </a:r>
            <a:r>
              <a:rPr lang="ru-RU" dirty="0"/>
              <a:t>открытом</a:t>
            </a:r>
            <a:r>
              <a:rPr lang="en-US" dirty="0"/>
              <a:t>” </a:t>
            </a:r>
            <a:r>
              <a:rPr lang="ru-RU" dirty="0"/>
              <a:t>формате</a:t>
            </a:r>
            <a:endParaRPr lang="it-IT" b="1" dirty="0">
              <a:latin typeface="Frutiger LT Std 45 Light" panose="020B0402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15" grpId="0"/>
      <p:bldP spid="18" grpId="0"/>
      <p:bldP spid="19" grpId="0"/>
      <p:bldP spid="2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1419"/>
            <a:ext cx="8712968" cy="1178419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Управление временем хранения медицинских данных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499992" y="2087270"/>
            <a:ext cx="0" cy="3312368"/>
          </a:xfrm>
          <a:prstGeom prst="line">
            <a:avLst/>
          </a:prstGeom>
          <a:ln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40152" y="2087270"/>
            <a:ext cx="0" cy="3312368"/>
          </a:xfrm>
          <a:prstGeom prst="line">
            <a:avLst/>
          </a:prstGeom>
          <a:ln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62024" y="2087270"/>
            <a:ext cx="0" cy="3312368"/>
          </a:xfrm>
          <a:prstGeom prst="line">
            <a:avLst/>
          </a:prstGeom>
          <a:ln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03848" y="2087270"/>
            <a:ext cx="0" cy="3312368"/>
          </a:xfrm>
          <a:prstGeom prst="line">
            <a:avLst/>
          </a:prstGeom>
          <a:ln>
            <a:solidFill>
              <a:srgbClr val="EB85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543514" y="2346766"/>
            <a:ext cx="504056" cy="43204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651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rutiger LT Std 45 Ligh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99" y="286333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EB8519"/>
                </a:solidFill>
                <a:latin typeface="Frutiger LT Std 45 Light" pitchFamily="34" charset="0"/>
              </a:rPr>
              <a:t>Новое исследование в </a:t>
            </a:r>
            <a:r>
              <a:rPr lang="en-US" sz="1400" dirty="0">
                <a:solidFill>
                  <a:srgbClr val="EB8519"/>
                </a:solidFill>
                <a:latin typeface="Frutiger LT Std 45 Light" pitchFamily="34" charset="0"/>
              </a:rPr>
              <a:t>PACS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23728" y="5399638"/>
            <a:ext cx="6192688" cy="0"/>
          </a:xfrm>
          <a:prstGeom prst="straightConnector1">
            <a:avLst/>
          </a:prstGeom>
          <a:ln>
            <a:solidFill>
              <a:srgbClr val="EB85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54656" y="5471646"/>
            <a:ext cx="88124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Год</a:t>
            </a:r>
            <a:r>
              <a:rPr lang="en-US" sz="1100" dirty="0">
                <a:solidFill>
                  <a:srgbClr val="EB8519"/>
                </a:solidFill>
                <a:latin typeface="Frutiger LT Std 45 Light" pitchFamily="34" charset="0"/>
              </a:rPr>
              <a:t> </a:t>
            </a:r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2</a:t>
            </a:r>
            <a:endParaRPr lang="en-US" sz="1100" dirty="0">
              <a:solidFill>
                <a:srgbClr val="EB8519"/>
              </a:solidFill>
              <a:latin typeface="Frutiger LT Std 45 Ligh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7944" y="5471646"/>
            <a:ext cx="88124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Год</a:t>
            </a:r>
            <a:r>
              <a:rPr lang="en-US" sz="1100" dirty="0">
                <a:solidFill>
                  <a:srgbClr val="EB8519"/>
                </a:solidFill>
                <a:latin typeface="Frutiger LT Std 45 Light" pitchFamily="34" charset="0"/>
              </a:rPr>
              <a:t> </a:t>
            </a:r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4</a:t>
            </a:r>
            <a:endParaRPr lang="en-US" sz="1100" dirty="0">
              <a:solidFill>
                <a:srgbClr val="EB8519"/>
              </a:solidFill>
              <a:latin typeface="Frutiger LT Std 45 Ligh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8960" y="5471646"/>
            <a:ext cx="88124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Год</a:t>
            </a:r>
            <a:r>
              <a:rPr lang="en-US" sz="1100" dirty="0">
                <a:solidFill>
                  <a:srgbClr val="EB8519"/>
                </a:solidFill>
                <a:latin typeface="Frutiger LT Std 45 Light" pitchFamily="34" charset="0"/>
              </a:rPr>
              <a:t> </a:t>
            </a:r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6</a:t>
            </a:r>
            <a:endParaRPr lang="en-US" sz="1100" dirty="0">
              <a:solidFill>
                <a:srgbClr val="EB8519"/>
              </a:solidFill>
              <a:latin typeface="Frutiger LT Std 45 Ligh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9408" y="5471646"/>
            <a:ext cx="88124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Год</a:t>
            </a:r>
            <a:r>
              <a:rPr lang="en-US" sz="1100" dirty="0">
                <a:solidFill>
                  <a:srgbClr val="EB8519"/>
                </a:solidFill>
                <a:latin typeface="Frutiger LT Std 45 Light" pitchFamily="34" charset="0"/>
              </a:rPr>
              <a:t> </a:t>
            </a:r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6</a:t>
            </a:r>
            <a:endParaRPr lang="en-US" sz="1100" dirty="0">
              <a:solidFill>
                <a:srgbClr val="EB8519"/>
              </a:solidFill>
              <a:latin typeface="Frutiger LT Std 45 Light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42005" y="4816266"/>
            <a:ext cx="5688632" cy="504056"/>
          </a:xfrm>
          <a:prstGeom prst="roundRect">
            <a:avLst/>
          </a:prstGeom>
          <a:solidFill>
            <a:srgbClr val="EB8519"/>
          </a:solidFill>
          <a:ln>
            <a:noFill/>
          </a:ln>
          <a:effectLst>
            <a:outerShdw blurRad="1651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Frutiger LT Std 45 Light" pitchFamily="34" charset="0"/>
              </a:rPr>
              <a:t>Безопасное хранение без потери информации</a:t>
            </a:r>
            <a:endParaRPr lang="en-US" sz="1800" dirty="0">
              <a:latin typeface="Frutiger LT Std 45 Light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004403" y="4600242"/>
            <a:ext cx="720080" cy="936104"/>
          </a:xfrm>
          <a:prstGeom prst="rightArrow">
            <a:avLst/>
          </a:prstGeom>
          <a:solidFill>
            <a:srgbClr val="EB8519"/>
          </a:solidFill>
          <a:ln>
            <a:noFill/>
          </a:ln>
          <a:effectLst>
            <a:outerShdw blurRad="1651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rutiger LT Std 45 Light" pitchFamily="34" charset="0"/>
            </a:endParaRPr>
          </a:p>
        </p:txBody>
      </p:sp>
      <p:pic>
        <p:nvPicPr>
          <p:cNvPr id="20" name="Picture 19" descr="orange_arrow_page1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193422">
            <a:off x="1381694" y="2948972"/>
            <a:ext cx="1844707" cy="184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ounded Rectangle 20"/>
          <p:cNvSpPr/>
          <p:nvPr/>
        </p:nvSpPr>
        <p:spPr>
          <a:xfrm>
            <a:off x="1210490" y="2313410"/>
            <a:ext cx="1296144" cy="585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651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Frutiger LT Std 45 Light" pitchFamily="34" charset="0"/>
              </a:rPr>
              <a:t>SSD – </a:t>
            </a:r>
            <a:r>
              <a:rPr lang="ru-RU" sz="1050" dirty="0">
                <a:latin typeface="Frutiger LT Std 45 Light" pitchFamily="34" charset="0"/>
              </a:rPr>
              <a:t>диски</a:t>
            </a:r>
            <a:endParaRPr lang="en-US" sz="1050" dirty="0">
              <a:latin typeface="Frutiger LT Std 45 Light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00924" y="3082128"/>
            <a:ext cx="2505663" cy="585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651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Frutiger LT Std 45 Light" pitchFamily="34" charset="0"/>
              </a:rPr>
              <a:t>SATA </a:t>
            </a:r>
            <a:r>
              <a:rPr lang="ru-RU" sz="1050" dirty="0">
                <a:latin typeface="Frutiger LT Std 45 Light" pitchFamily="34" charset="0"/>
              </a:rPr>
              <a:t>диски </a:t>
            </a:r>
            <a:r>
              <a:rPr lang="en-US" sz="1050" dirty="0">
                <a:latin typeface="Frutiger LT Std 45 Light" pitchFamily="34" charset="0"/>
              </a:rPr>
              <a:t>– </a:t>
            </a:r>
            <a:r>
              <a:rPr lang="ru-RU" sz="1050" dirty="0">
                <a:latin typeface="Frutiger LT Std 45 Light" pitchFamily="34" charset="0"/>
              </a:rPr>
              <a:t>сжатие без потери качества</a:t>
            </a:r>
            <a:endParaRPr lang="en-US" sz="1050" dirty="0">
              <a:latin typeface="Frutiger LT Std 45 Light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8005887" y="3569459"/>
            <a:ext cx="720080" cy="10801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651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Frutiger LT Std 45 Ligh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123914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EB8519"/>
                </a:solidFill>
                <a:latin typeface="Frutiger LT Std 45 Light" pitchFamily="34" charset="0"/>
              </a:rPr>
              <a:t>Управление всем временем жизни изображений</a:t>
            </a:r>
            <a:r>
              <a:rPr lang="en-US" sz="2400" dirty="0">
                <a:solidFill>
                  <a:srgbClr val="EB8519"/>
                </a:solidFill>
                <a:latin typeface="Frutiger LT Std 45 Light" pitchFamily="34" charset="0"/>
              </a:rPr>
              <a:t>, </a:t>
            </a:r>
            <a:r>
              <a:rPr lang="ru-RU" sz="2400" dirty="0">
                <a:solidFill>
                  <a:srgbClr val="EB8519"/>
                </a:solidFill>
                <a:latin typeface="Frutiger LT Std 45 Light" pitchFamily="34" charset="0"/>
              </a:rPr>
              <a:t>а не только хранением цифрового файла</a:t>
            </a:r>
            <a:r>
              <a:rPr lang="en-US" sz="2400" dirty="0">
                <a:solidFill>
                  <a:srgbClr val="EB8519"/>
                </a:solidFill>
                <a:latin typeface="Frutiger LT Std 45 Light" pitchFamily="34" charset="0"/>
              </a:rPr>
              <a:t>...</a:t>
            </a:r>
            <a:endParaRPr lang="en-US" sz="4800" dirty="0">
              <a:solidFill>
                <a:srgbClr val="EB851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7544" y="591966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B8519"/>
                </a:solidFill>
                <a:latin typeface="Frutiger LT Std 45 Light" pitchFamily="34" charset="0"/>
              </a:rPr>
              <a:t>... </a:t>
            </a:r>
            <a:r>
              <a:rPr lang="ru-RU" sz="2400" dirty="0">
                <a:solidFill>
                  <a:srgbClr val="EB8519"/>
                </a:solidFill>
                <a:latin typeface="Frutiger LT Std 45 Light" pitchFamily="34" charset="0"/>
              </a:rPr>
              <a:t>что гарантирует</a:t>
            </a:r>
            <a:r>
              <a:rPr lang="en-US" sz="2400" dirty="0">
                <a:solidFill>
                  <a:srgbClr val="EB8519"/>
                </a:solidFill>
                <a:latin typeface="Frutiger LT Std 45 Light" pitchFamily="34" charset="0"/>
              </a:rPr>
              <a:t> </a:t>
            </a:r>
            <a:r>
              <a:rPr lang="ru-RU" sz="2400" dirty="0">
                <a:solidFill>
                  <a:srgbClr val="EB8519"/>
                </a:solidFill>
                <a:latin typeface="Frutiger LT Std 45 Light" pitchFamily="34" charset="0"/>
              </a:rPr>
              <a:t>высокую скорость доступа к изображениям в зависимости от их клинической ценности.</a:t>
            </a:r>
            <a:endParaRPr lang="en-US" sz="4800" dirty="0">
              <a:solidFill>
                <a:srgbClr val="EB8519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53CA9F95-FCA2-4487-BBBA-D214F92F43E3}"/>
              </a:ext>
            </a:extLst>
          </p:cNvPr>
          <p:cNvSpPr/>
          <p:nvPr/>
        </p:nvSpPr>
        <p:spPr>
          <a:xfrm>
            <a:off x="5106587" y="3842584"/>
            <a:ext cx="2724050" cy="585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651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Frutiger LT Std 45 Light" pitchFamily="34" charset="0"/>
              </a:rPr>
              <a:t>Медленные </a:t>
            </a:r>
            <a:r>
              <a:rPr lang="en-US" sz="1050" dirty="0">
                <a:latin typeface="Frutiger LT Std 45 Light" pitchFamily="34" charset="0"/>
              </a:rPr>
              <a:t>SATA </a:t>
            </a:r>
            <a:r>
              <a:rPr lang="ru-RU" sz="1050" dirty="0">
                <a:latin typeface="Frutiger LT Std 45 Light" pitchFamily="34" charset="0"/>
              </a:rPr>
              <a:t>диски</a:t>
            </a:r>
            <a:r>
              <a:rPr lang="en-US" sz="1050" dirty="0">
                <a:latin typeface="Frutiger LT Std 45 Light" pitchFamily="34" charset="0"/>
              </a:rPr>
              <a:t> – </a:t>
            </a:r>
            <a:r>
              <a:rPr lang="ru-RU" sz="1050" dirty="0">
                <a:latin typeface="Frutiger LT Std 45 Light" pitchFamily="34" charset="0"/>
              </a:rPr>
              <a:t>сжатие с потерей качества</a:t>
            </a:r>
            <a:endParaRPr lang="en-US" sz="1050" dirty="0">
              <a:latin typeface="Frutiger LT Std 45 Ligh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EA99ACA-78DA-44F0-8005-FD3A461CFD16}"/>
              </a:ext>
            </a:extLst>
          </p:cNvPr>
          <p:cNvSpPr txBox="1"/>
          <p:nvPr/>
        </p:nvSpPr>
        <p:spPr>
          <a:xfrm>
            <a:off x="5591075" y="2886736"/>
            <a:ext cx="143383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Перемещение в другое хранилище и изменение степени сжатия после</a:t>
            </a:r>
            <a:r>
              <a:rPr lang="en-US" sz="1100" dirty="0">
                <a:solidFill>
                  <a:srgbClr val="EB8519"/>
                </a:solidFill>
                <a:latin typeface="Frutiger LT Std 45 Light" pitchFamily="34" charset="0"/>
              </a:rPr>
              <a:t> 5 </a:t>
            </a:r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лет</a:t>
            </a:r>
            <a:endParaRPr lang="en-US" sz="1100" dirty="0">
              <a:solidFill>
                <a:srgbClr val="EB8519"/>
              </a:solidFill>
              <a:latin typeface="Frutiger LT Std 45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7577" y="2054279"/>
            <a:ext cx="1951277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Перемещение в более медленное и дешевое хранилище после хранения в течение, например,</a:t>
            </a:r>
            <a:r>
              <a:rPr lang="en-US" sz="1100" dirty="0">
                <a:solidFill>
                  <a:srgbClr val="EB8519"/>
                </a:solidFill>
                <a:latin typeface="Frutiger LT Std 45 Light" pitchFamily="34" charset="0"/>
              </a:rPr>
              <a:t> </a:t>
            </a:r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24</a:t>
            </a:r>
            <a:r>
              <a:rPr lang="en-US" sz="1100" dirty="0">
                <a:solidFill>
                  <a:srgbClr val="EB8519"/>
                </a:solidFill>
                <a:latin typeface="Frutiger LT Std 45 Light" pitchFamily="34" charset="0"/>
              </a:rPr>
              <a:t> </a:t>
            </a:r>
            <a:r>
              <a:rPr lang="ru-RU" sz="1100" dirty="0">
                <a:solidFill>
                  <a:srgbClr val="EB8519"/>
                </a:solidFill>
                <a:latin typeface="Frutiger LT Std 45 Light" pitchFamily="34" charset="0"/>
              </a:rPr>
              <a:t>месяцев</a:t>
            </a:r>
            <a:endParaRPr lang="en-US" sz="1100" dirty="0">
              <a:solidFill>
                <a:srgbClr val="EB8519"/>
              </a:solidFill>
              <a:latin typeface="Frutiger LT Std 45 Light" pitchFamily="34" charset="0"/>
            </a:endParaRPr>
          </a:p>
        </p:txBody>
      </p:sp>
      <p:pic>
        <p:nvPicPr>
          <p:cNvPr id="9" name="Picture 8" descr="orange_arrow_page12.png"/>
          <p:cNvPicPr>
            <a:picLocks noChangeAspect="1"/>
          </p:cNvPicPr>
          <p:nvPr/>
        </p:nvPicPr>
        <p:blipFill>
          <a:blip r:embed="rId4" cstate="screen">
            <a:grayscl/>
          </a:blip>
          <a:stretch>
            <a:fillRect/>
          </a:stretch>
        </p:blipFill>
        <p:spPr>
          <a:xfrm rot="21036834">
            <a:off x="2230939" y="1986713"/>
            <a:ext cx="1223287" cy="162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8" descr="orange_arrow_page12.png">
            <a:extLst>
              <a:ext uri="{FF2B5EF4-FFF2-40B4-BE49-F238E27FC236}">
                <a16:creationId xmlns:a16="http://schemas.microsoft.com/office/drawing/2014/main" xmlns="" id="{D8AD1667-F9A5-4501-B342-5A94EEF3BD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</a:blip>
          <a:stretch>
            <a:fillRect/>
          </a:stretch>
        </p:blipFill>
        <p:spPr>
          <a:xfrm rot="21036834">
            <a:off x="4960152" y="2865643"/>
            <a:ext cx="1223287" cy="162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D606EC4-D802-4F8B-B86E-F6A3B818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13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25" grpId="0"/>
      <p:bldP spid="28" grpId="0" animBg="1"/>
      <p:bldP spid="2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11"/>
            <a:ext cx="7772400" cy="958567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ym typeface="Frutiger LT Std 45 Light" charset="0"/>
              </a:rPr>
              <a:t>Статистика и управление</a:t>
            </a:r>
            <a:endParaRPr lang="en-US" sz="3600" dirty="0">
              <a:sym typeface="Frutiger LT Std 45 Light" charset="0"/>
            </a:endParaRPr>
          </a:p>
        </p:txBody>
      </p:sp>
      <p:pic>
        <p:nvPicPr>
          <p:cNvPr id="8" name="Picture 2" descr="C:\DATA\Users\19007489\My Documents\Campaigns\Beyond\Main Page.bmp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81757" y="1520938"/>
            <a:ext cx="6676232" cy="479482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104149" y="1359810"/>
            <a:ext cx="1379764" cy="560614"/>
          </a:xfrm>
          <a:prstGeom prst="roundRect">
            <a:avLst/>
          </a:prstGeom>
          <a:solidFill>
            <a:srgbClr val="EB8519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Простой анализ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8420" y="5809726"/>
            <a:ext cx="1419225" cy="523875"/>
          </a:xfrm>
          <a:prstGeom prst="roundRect">
            <a:avLst/>
          </a:prstGeom>
          <a:solidFill>
            <a:srgbClr val="EB8519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FFFFFF"/>
                </a:solidFill>
              </a:rPr>
              <a:t>Фильтры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2" name="Text Placeholder 24"/>
          <p:cNvSpPr>
            <a:spLocks/>
          </p:cNvSpPr>
          <p:nvPr/>
        </p:nvSpPr>
        <p:spPr bwMode="auto">
          <a:xfrm>
            <a:off x="6948264" y="1700808"/>
            <a:ext cx="2057400" cy="3581400"/>
          </a:xfrm>
          <a:prstGeom prst="rect">
            <a:avLst/>
          </a:prstGeom>
          <a:solidFill>
            <a:srgbClr val="EB8519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236538" indent="-236538" algn="ctr" fontAlgn="ctr">
              <a:spcAft>
                <a:spcPct val="100000"/>
              </a:spcAft>
              <a:buFont typeface="Arial" charset="0"/>
              <a:buNone/>
            </a:pPr>
            <a:r>
              <a:rPr lang="ru-RU" sz="1200" b="1" dirty="0">
                <a:solidFill>
                  <a:schemeClr val="bg1"/>
                </a:solidFill>
              </a:rPr>
              <a:t>     АНАЛИЗ РАБОЧЕГО ПРОЦЕССА И УПРАВЛЕНИЕ СИСТЕМОЙ</a:t>
            </a:r>
          </a:p>
          <a:p>
            <a:pPr marL="236538" indent="-236538" algn="ctr" fontAlgn="ctr">
              <a:spcAft>
                <a:spcPct val="100000"/>
              </a:spcAft>
              <a:buFont typeface="Arial" charset="0"/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236538" indent="-236538" fontAlgn="ctr">
              <a:spcAft>
                <a:spcPct val="100000"/>
              </a:spcAft>
              <a:buSzPct val="150000"/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Наглядное графическое представление в реальном времени</a:t>
            </a:r>
            <a:endParaRPr lang="en-US" sz="1200" dirty="0">
              <a:solidFill>
                <a:schemeClr val="bg1"/>
              </a:solidFill>
            </a:endParaRPr>
          </a:p>
          <a:p>
            <a:pPr marL="236538" indent="-236538" fontAlgn="ctr">
              <a:spcAft>
                <a:spcPct val="100000"/>
              </a:spcAft>
              <a:buSzPct val="150000"/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Основные показатели -помощь в планировании</a:t>
            </a:r>
            <a:endParaRPr lang="en-US" sz="1200" dirty="0">
              <a:solidFill>
                <a:schemeClr val="bg1"/>
              </a:solidFill>
            </a:endParaRPr>
          </a:p>
          <a:p>
            <a:pPr marL="236538" indent="-236538" fontAlgn="ctr">
              <a:spcAft>
                <a:spcPct val="100000"/>
              </a:spcAft>
              <a:buSzPct val="150000"/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Средства для улучшения качества и эффективности работы</a:t>
            </a:r>
            <a:endParaRPr lang="fr-BE" sz="12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24128" y="5988338"/>
            <a:ext cx="1419225" cy="523875"/>
          </a:xfrm>
          <a:prstGeom prst="roundRect">
            <a:avLst/>
          </a:prstGeom>
          <a:solidFill>
            <a:srgbClr val="EB8519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FFFFFF"/>
                </a:solidFill>
              </a:rPr>
              <a:t>Сравнение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F484E71-5670-420F-A67E-CFBDA70C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466592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14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9" descr="orange_arrow_page12.png">
            <a:extLst>
              <a:ext uri="{FF2B5EF4-FFF2-40B4-BE49-F238E27FC236}">
                <a16:creationId xmlns:a16="http://schemas.microsoft.com/office/drawing/2014/main" xmlns="" id="{A21ECE1A-69B2-4B9A-A6AD-982D1F6146E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0293720">
            <a:off x="2947938" y="1488626"/>
            <a:ext cx="2248637" cy="211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F2CC3F-CC12-4F82-A302-327336D57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970" y="634380"/>
            <a:ext cx="3944722" cy="27089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B012C4-3F62-4D82-8FB7-3E82B6A7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93" y="3481924"/>
            <a:ext cx="7056784" cy="312614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Применение мониторов двух типов: 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sz="2000" dirty="0">
                <a:solidFill>
                  <a:schemeClr val="tx1"/>
                </a:solidFill>
              </a:rPr>
              <a:t>Для администрирования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и 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sz="2000" dirty="0">
                <a:solidFill>
                  <a:srgbClr val="FF0000"/>
                </a:solidFill>
              </a:rPr>
              <a:t>Для диагностики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(2-5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Мп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Frutiger LT Std 45 Light" panose="020B0402020204020204" pitchFamily="34" charset="0"/>
              </a:rPr>
              <a:t>DICOM-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Frutiger LT Std 45 Light" panose="020B0402020204020204" pitchFamily="34" charset="0"/>
              </a:rPr>
              <a:t>калибровка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Frutiger LT Std 45 Light" panose="020B0402020204020204" pitchFamily="34" charset="0"/>
              </a:rPr>
              <a:t> –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до 5 мониторов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Frutiger LT Std 45 Light" panose="020B0402020204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Просмотр списка пациентов, фильтры поиска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Формирование медицинского отчета. Шаблоны отчетов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Возможность речевого ввода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Печать изображений, запись диска пациента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Наличие стандартных и расширенных функций обработки изображений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Анализ и сравнение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DICOM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non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DICOM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изображений</a:t>
            </a:r>
          </a:p>
          <a:p>
            <a:pPr>
              <a:lnSpc>
                <a:spcPct val="120000"/>
              </a:lnSpc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9E5D4B95-1B69-4E4B-9F4E-6E5EACCD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47" y="0"/>
            <a:ext cx="8229600" cy="1268760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Диагностика</a:t>
            </a:r>
            <a:endParaRPr lang="x-none" dirty="0"/>
          </a:p>
        </p:txBody>
      </p:sp>
      <p:sp>
        <p:nvSpPr>
          <p:cNvPr id="5" name="Oval 40">
            <a:extLst>
              <a:ext uri="{FF2B5EF4-FFF2-40B4-BE49-F238E27FC236}">
                <a16:creationId xmlns:a16="http://schemas.microsoft.com/office/drawing/2014/main" xmlns="" id="{F4BF76B7-8DC6-451A-BDFA-A9F523CCDDC4}"/>
              </a:ext>
            </a:extLst>
          </p:cNvPr>
          <p:cNvSpPr/>
          <p:nvPr/>
        </p:nvSpPr>
        <p:spPr>
          <a:xfrm>
            <a:off x="539552" y="1633661"/>
            <a:ext cx="2667000" cy="143529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E4B343C-BCBA-494A-A713-6D5795C47EF4}"/>
              </a:ext>
            </a:extLst>
          </p:cNvPr>
          <p:cNvSpPr txBox="1">
            <a:spLocks/>
          </p:cNvSpPr>
          <p:nvPr/>
        </p:nvSpPr>
        <p:spPr bwMode="auto">
          <a:xfrm>
            <a:off x="615752" y="1984002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kern="0" dirty="0">
                <a:solidFill>
                  <a:srgbClr val="F1842B"/>
                </a:solidFill>
                <a:latin typeface="Frutiger LT Std 45 Light" pitchFamily="34" charset="0"/>
                <a:cs typeface="+mn-cs"/>
              </a:rPr>
              <a:t>PACS</a:t>
            </a:r>
            <a:endParaRPr lang="ru-RU" sz="1800" kern="0" dirty="0">
              <a:solidFill>
                <a:srgbClr val="F1842B"/>
              </a:solidFill>
              <a:latin typeface="Frutiger LT Std 45 Light" pitchFamily="34" charset="0"/>
              <a:cs typeface="+mn-cs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P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icture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A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rchiving and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C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ommunication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S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ystem</a:t>
            </a:r>
          </a:p>
        </p:txBody>
      </p:sp>
      <p:pic>
        <p:nvPicPr>
          <p:cNvPr id="10" name="Picture 19" descr="orange_arrow_page12.png">
            <a:extLst>
              <a:ext uri="{FF2B5EF4-FFF2-40B4-BE49-F238E27FC236}">
                <a16:creationId xmlns:a16="http://schemas.microsoft.com/office/drawing/2014/main" xmlns="" id="{39960AF0-B532-4A8B-A795-8AE6B40D0E9F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0293720">
            <a:off x="2804413" y="858676"/>
            <a:ext cx="2247745" cy="211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1EE96275-0D54-4B7C-9B9C-4017637E19DE}"/>
              </a:ext>
            </a:extLst>
          </p:cNvPr>
          <p:cNvSpPr txBox="1">
            <a:spLocks/>
          </p:cNvSpPr>
          <p:nvPr/>
        </p:nvSpPr>
        <p:spPr>
          <a:xfrm>
            <a:off x="3419873" y="1736830"/>
            <a:ext cx="936104" cy="324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DICOM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324D28B-792A-40C2-9265-D62C519A3315}"/>
              </a:ext>
            </a:extLst>
          </p:cNvPr>
          <p:cNvSpPr txBox="1">
            <a:spLocks/>
          </p:cNvSpPr>
          <p:nvPr/>
        </p:nvSpPr>
        <p:spPr>
          <a:xfrm>
            <a:off x="5444811" y="3272388"/>
            <a:ext cx="3744416" cy="41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Диагностическая рабочая станция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Frutiger LT Std 45 Light" panose="020B04020202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7AFA128-D516-4ABB-8E44-D6A9638F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7614" y="6458695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15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64DE61E9-03BA-4C2F-B2F2-1E41878523C1}"/>
              </a:ext>
            </a:extLst>
          </p:cNvPr>
          <p:cNvSpPr txBox="1">
            <a:spLocks/>
          </p:cNvSpPr>
          <p:nvPr/>
        </p:nvSpPr>
        <p:spPr>
          <a:xfrm>
            <a:off x="3351092" y="2492896"/>
            <a:ext cx="1364923" cy="324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Non-DICOM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45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5B2A5E-179A-4490-9297-2C27C189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44" y="1909927"/>
            <a:ext cx="8687553" cy="4255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66" y="0"/>
            <a:ext cx="87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Расширенные функции диагностической рабочей станции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35DD78E-0782-4E4B-96C8-D9DF9728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16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0C177274-6B4C-4A53-8675-0C3ECBB5D64F}"/>
              </a:ext>
            </a:extLst>
          </p:cNvPr>
          <p:cNvSpPr txBox="1">
            <a:spLocks/>
          </p:cNvSpPr>
          <p:nvPr/>
        </p:nvSpPr>
        <p:spPr>
          <a:xfrm>
            <a:off x="445996" y="1340768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23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Трехмерная визуализация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MPR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,</a:t>
            </a:r>
            <a:r>
              <a:rPr lang="ru-RU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MIP, </a:t>
            </a:r>
            <a:r>
              <a:rPr lang="en-US" sz="2000" dirty="0" err="1">
                <a:solidFill>
                  <a:srgbClr val="00B050"/>
                </a:solidFill>
                <a:latin typeface="Frutiger LT Std 45 Light" panose="020B0402020204020204" pitchFamily="34" charset="0"/>
              </a:rPr>
              <a:t>MinIP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, Volume Rendering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B050"/>
                </a:solidFill>
                <a:latin typeface="Frutiger LT Std 45 Light" pitchFamily="34" charset="0"/>
              </a:rPr>
              <a:t>Выделение тканей (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Tissue Definition)</a:t>
            </a:r>
            <a:r>
              <a:rPr lang="ru-RU" sz="2000" dirty="0">
                <a:solidFill>
                  <a:srgbClr val="00B050"/>
                </a:solidFill>
                <a:latin typeface="Frutiger LT Std 45 Light" pitchFamily="34" charset="0"/>
              </a:rPr>
              <a:t> </a:t>
            </a:r>
            <a:endParaRPr lang="en-US" sz="2000" dirty="0">
              <a:solidFill>
                <a:srgbClr val="00B050"/>
              </a:solidFill>
              <a:latin typeface="Frutiger LT Std 45 Light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B050"/>
                </a:solidFill>
                <a:latin typeface="Frutiger LT Std 45 Light" pitchFamily="34" charset="0"/>
              </a:rPr>
              <a:t>Удаление костей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 (Bone Removal)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Возможность одновременной работы 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3D </a:t>
            </a:r>
            <a:r>
              <a:rPr lang="ru-RU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и 2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D</a:t>
            </a:r>
            <a:r>
              <a:rPr lang="ru-RU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 изображениями</a:t>
            </a:r>
            <a:endParaRPr lang="en-US" sz="2000" dirty="0">
              <a:solidFill>
                <a:srgbClr val="00B050"/>
              </a:solidFill>
              <a:latin typeface="Frutiger LT Std 45 Light" panose="020B0402020204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Сохранение изображений 3</a:t>
            </a:r>
            <a:r>
              <a:rPr lang="en-US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D</a:t>
            </a:r>
            <a:r>
              <a:rPr lang="ru-RU" sz="2000" dirty="0">
                <a:solidFill>
                  <a:srgbClr val="00B050"/>
                </a:solidFill>
                <a:latin typeface="Frutiger LT Std 45 Light" panose="020B0402020204020204" pitchFamily="34" charset="0"/>
              </a:rPr>
              <a:t> реконструкции в архиве</a:t>
            </a:r>
            <a:endParaRPr lang="it-IT" sz="2000" dirty="0">
              <a:solidFill>
                <a:srgbClr val="00B050"/>
              </a:solidFill>
              <a:latin typeface="Frutiger LT Std 45 Light" panose="020B0402020204020204" pitchFamily="34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5F8F315C-D4C5-40FF-B38E-4AFFC52CEABB}"/>
              </a:ext>
            </a:extLst>
          </p:cNvPr>
          <p:cNvSpPr txBox="1">
            <a:spLocks/>
          </p:cNvSpPr>
          <p:nvPr/>
        </p:nvSpPr>
        <p:spPr>
          <a:xfrm>
            <a:off x="445996" y="3429000"/>
            <a:ext cx="8229600" cy="384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rgbClr val="0066FF"/>
                </a:solidFill>
                <a:latin typeface="Frutiger LT Std 45 Light" panose="020B0402020204020204" pitchFamily="34" charset="0"/>
              </a:rPr>
              <a:t>Анализ сосудов </a:t>
            </a:r>
            <a:r>
              <a:rPr lang="en-US" sz="1800" dirty="0">
                <a:solidFill>
                  <a:srgbClr val="0066FF"/>
                </a:solidFill>
                <a:latin typeface="Frutiger LT Std 45 Light" panose="020B0402020204020204" pitchFamily="34" charset="0"/>
              </a:rPr>
              <a:t>(Vessel Analysis)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321AF3EA-3E95-4F59-B1E5-1C0E922DA023}"/>
              </a:ext>
            </a:extLst>
          </p:cNvPr>
          <p:cNvSpPr txBox="1">
            <a:spLocks/>
          </p:cNvSpPr>
          <p:nvPr/>
        </p:nvSpPr>
        <p:spPr>
          <a:xfrm>
            <a:off x="445996" y="3717032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Пакет функций для кардиологии</a:t>
            </a:r>
            <a:endParaRPr lang="it-IT" sz="1800" dirty="0">
              <a:solidFill>
                <a:srgbClr val="FF0000"/>
              </a:solidFill>
              <a:latin typeface="Frutiger LT Std 45 Light" panose="020B0402020204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Кардиологический анализ (</a:t>
            </a:r>
            <a:r>
              <a:rPr lang="en-US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Cardiac Analysis)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Удаление грудной клетки </a:t>
            </a:r>
            <a:r>
              <a:rPr lang="en-US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(Cage Removal</a:t>
            </a:r>
            <a:r>
              <a:rPr lang="ru-RU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Коронарный анализ </a:t>
            </a:r>
            <a:r>
              <a:rPr lang="en-US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(Coronary Analysis)</a:t>
            </a:r>
            <a:endParaRPr lang="it-IT" sz="1600" dirty="0">
              <a:solidFill>
                <a:srgbClr val="FF0000"/>
              </a:solidFill>
              <a:latin typeface="Frutiger LT Std 45 Light" panose="020B0402020204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</a:rPr>
              <a:t>Анализ содержания кальция (</a:t>
            </a:r>
            <a:r>
              <a:rPr lang="en-US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Calcium Scoring</a:t>
            </a:r>
            <a:r>
              <a:rPr lang="ru-RU" sz="1600" dirty="0">
                <a:solidFill>
                  <a:srgbClr val="FF0000"/>
                </a:solidFill>
              </a:rPr>
              <a:t>)</a:t>
            </a:r>
            <a:r>
              <a:rPr lang="ru-RU" sz="1600" dirty="0">
                <a:solidFill>
                  <a:srgbClr val="FF0000"/>
                </a:solidFill>
                <a:latin typeface="Frutiger LT Std 45 Light" panose="020B0402020204020204" pitchFamily="34" charset="0"/>
              </a:rPr>
              <a:t> </a:t>
            </a:r>
            <a:endParaRPr lang="en-US" sz="1600" dirty="0">
              <a:solidFill>
                <a:srgbClr val="FF0000"/>
              </a:solidFill>
              <a:latin typeface="Frutiger LT Std 45 Light" panose="020B0402020204020204" pitchFamily="34" charset="0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2862D614-8DDE-48C7-8C86-2330091E1187}"/>
              </a:ext>
            </a:extLst>
          </p:cNvPr>
          <p:cNvSpPr txBox="1">
            <a:spLocks/>
          </p:cNvSpPr>
          <p:nvPr/>
        </p:nvSpPr>
        <p:spPr>
          <a:xfrm>
            <a:off x="445996" y="5229201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1800" dirty="0">
                <a:latin typeface="Frutiger LT Std 45 Light" panose="020B0402020204020204" pitchFamily="34" charset="0"/>
              </a:rPr>
              <a:t>Пакет функций для </a:t>
            </a:r>
            <a:r>
              <a:rPr lang="en-US" sz="1800" dirty="0">
                <a:latin typeface="Frutiger LT Std 45 Light" panose="020B0402020204020204" pitchFamily="34" charset="0"/>
              </a:rPr>
              <a:t>PET/CT</a:t>
            </a:r>
            <a:endParaRPr lang="it-IT" sz="1800" dirty="0">
              <a:solidFill>
                <a:srgbClr val="FF0000"/>
              </a:solidFill>
              <a:latin typeface="Frutiger LT Std 45 Light" panose="020B0402020204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0AD891F3-8402-43AA-8185-7A1864F6099D}"/>
              </a:ext>
            </a:extLst>
          </p:cNvPr>
          <p:cNvSpPr txBox="1">
            <a:spLocks/>
          </p:cNvSpPr>
          <p:nvPr/>
        </p:nvSpPr>
        <p:spPr>
          <a:xfrm>
            <a:off x="445996" y="2780928"/>
            <a:ext cx="8229600" cy="592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rgbClr val="0066FF"/>
                </a:solidFill>
                <a:latin typeface="Frutiger LT Std 45 Light" panose="020B0402020204020204" pitchFamily="34" charset="0"/>
              </a:rPr>
              <a:t>Совмещение исследований </a:t>
            </a:r>
            <a:r>
              <a:rPr lang="en-US" sz="1800" dirty="0">
                <a:solidFill>
                  <a:srgbClr val="0066FF"/>
                </a:solidFill>
                <a:latin typeface="Frutiger LT Std 45 Light" panose="020B0402020204020204" pitchFamily="34" charset="0"/>
              </a:rPr>
              <a:t>(Volume Matching)</a:t>
            </a:r>
            <a:endParaRPr lang="ru-RU" sz="1800" dirty="0">
              <a:solidFill>
                <a:srgbClr val="0066FF"/>
              </a:solidFill>
              <a:latin typeface="Frutiger LT Std 45 Light" panose="020B0402020204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rgbClr val="0066FF"/>
                </a:solidFill>
                <a:latin typeface="Frutiger LT Std 45 Light" panose="020B0402020204020204" pitchFamily="34" charset="0"/>
              </a:rPr>
              <a:t>Смещение срединной линии (</a:t>
            </a:r>
            <a:r>
              <a:rPr lang="it-IT" sz="1800" dirty="0">
                <a:solidFill>
                  <a:srgbClr val="0066FF"/>
                </a:solidFill>
                <a:latin typeface="Frutiger LT Std 45 Light" panose="020B0402020204020204" pitchFamily="34" charset="0"/>
              </a:rPr>
              <a:t>Cranial Midline Shift</a:t>
            </a:r>
            <a:r>
              <a:rPr lang="ru-RU" sz="1800" dirty="0">
                <a:solidFill>
                  <a:srgbClr val="0066FF"/>
                </a:solidFill>
                <a:latin typeface="Frutiger LT Std 45 Light" panose="020B0402020204020204" pitchFamily="34" charset="0"/>
              </a:rPr>
              <a:t>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xmlns="" id="{C2B8A7A9-142F-48CE-B99F-7C906C21B1AD}"/>
              </a:ext>
            </a:extLst>
          </p:cNvPr>
          <p:cNvSpPr txBox="1">
            <a:spLocks/>
          </p:cNvSpPr>
          <p:nvPr/>
        </p:nvSpPr>
        <p:spPr>
          <a:xfrm>
            <a:off x="445996" y="5589240"/>
            <a:ext cx="8229600" cy="46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  <a:latin typeface="Frutiger LT Std 45 Light" panose="020B0402020204020204" pitchFamily="34" charset="0"/>
              </a:rPr>
              <a:t>Томосинтез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utiger LT Std 45 Light" panose="020B0402020204020204" pitchFamily="34" charset="0"/>
              </a:rPr>
              <a:t>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Frutiger LT Std 45 Light" panose="020B0402020204020204" pitchFamily="34" charset="0"/>
              </a:rPr>
              <a:t>(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Frutiger LT Std 45 Light" panose="020B0402020204020204" pitchFamily="34" charset="0"/>
              </a:rPr>
              <a:t>Mammography DBT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utiger LT Std 45 Light" panose="020B0402020204020204" pitchFamily="34" charset="0"/>
              </a:rPr>
              <a:t>)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BEDC6588-FFD9-491D-B689-C85D12C5BC9E}"/>
              </a:ext>
            </a:extLst>
          </p:cNvPr>
          <p:cNvSpPr txBox="1">
            <a:spLocks/>
          </p:cNvSpPr>
          <p:nvPr/>
        </p:nvSpPr>
        <p:spPr>
          <a:xfrm>
            <a:off x="420344" y="1490278"/>
            <a:ext cx="7056784" cy="52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Анализ и сравнение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DICOM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не-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DICOM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изображений</a:t>
            </a:r>
          </a:p>
          <a:p>
            <a:pPr>
              <a:lnSpc>
                <a:spcPct val="120000"/>
              </a:lnSpc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3C0978-E554-417A-8235-740EC7553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07" y="3113220"/>
            <a:ext cx="4473093" cy="34751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8D4D2-1900-4A54-A8E2-DFB98313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00" y="21487"/>
            <a:ext cx="8659900" cy="815226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Доступ к медицинским данным</a:t>
            </a:r>
            <a:endParaRPr lang="x-none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D00FA3-736E-4248-A147-EE077F16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18001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Доступ к данным в пределах учреждения</a:t>
            </a:r>
          </a:p>
          <a:p>
            <a:r>
              <a:rPr lang="ru-RU" dirty="0"/>
              <a:t>Быстрое получение результатов исследования</a:t>
            </a:r>
          </a:p>
          <a:p>
            <a:r>
              <a:rPr lang="ru-RU" dirty="0"/>
              <a:t>Доступ к данным независимо от системы и расположения</a:t>
            </a:r>
          </a:p>
          <a:p>
            <a:r>
              <a:rPr lang="ru-RU" dirty="0"/>
              <a:t>Простой доступ к данным со стороны лечащих врачей с использованием имеющихся систем, включая доступ из информационной системы (</a:t>
            </a:r>
            <a:r>
              <a:rPr lang="en-US" dirty="0"/>
              <a:t>HIS/RIS)</a:t>
            </a:r>
            <a:endParaRPr lang="ru-RU" dirty="0"/>
          </a:p>
          <a:p>
            <a:r>
              <a:rPr lang="ru-RU" dirty="0"/>
              <a:t>Простота в использовании, не требуется специального обучения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6C8FF574-7A91-42ED-A366-1B727885B19A}"/>
              </a:ext>
            </a:extLst>
          </p:cNvPr>
          <p:cNvSpPr txBox="1">
            <a:spLocks/>
          </p:cNvSpPr>
          <p:nvPr/>
        </p:nvSpPr>
        <p:spPr>
          <a:xfrm>
            <a:off x="457200" y="2786013"/>
            <a:ext cx="6995120" cy="1507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dirty="0">
                <a:solidFill>
                  <a:srgbClr val="00B0F0"/>
                </a:solidFill>
              </a:rPr>
              <a:t>Обмен информацией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Использование электронной почты, </a:t>
            </a:r>
            <a:br>
              <a:rPr lang="ru-RU" sz="1800" dirty="0"/>
            </a:br>
            <a:r>
              <a:rPr lang="ru-RU" sz="1800" dirty="0"/>
              <a:t>заметок и оповещений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Предоставление данных о назначениях, </a:t>
            </a:r>
            <a:br>
              <a:rPr lang="ru-RU" sz="1800" dirty="0"/>
            </a:br>
            <a:r>
              <a:rPr lang="ru-RU" sz="1800" dirty="0"/>
              <a:t>просмотр отчетов,</a:t>
            </a:r>
            <a:r>
              <a:rPr lang="en-US" sz="1800" dirty="0">
                <a:latin typeface="Frutiger LT Std 45 Light" panose="020B0402020204020204" pitchFamily="34" charset="0"/>
              </a:rPr>
              <a:t> </a:t>
            </a:r>
            <a:r>
              <a:rPr lang="ru-RU" sz="1800" dirty="0"/>
              <a:t>изображений</a:t>
            </a:r>
          </a:p>
          <a:p>
            <a:pPr marL="0" indent="0">
              <a:buFont typeface="Arial" pitchFamily="34" charset="0"/>
              <a:buNone/>
            </a:pPr>
            <a:endParaRPr lang="x-none" sz="180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0EBF396E-4A92-457C-8EE4-72F32CCBD935}"/>
              </a:ext>
            </a:extLst>
          </p:cNvPr>
          <p:cNvSpPr txBox="1">
            <a:spLocks/>
          </p:cNvSpPr>
          <p:nvPr/>
        </p:nvSpPr>
        <p:spPr>
          <a:xfrm>
            <a:off x="454602" y="4293096"/>
            <a:ext cx="6995120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dirty="0">
                <a:solidFill>
                  <a:srgbClr val="00B0F0"/>
                </a:solidFill>
              </a:rPr>
              <a:t>Информационные технологии</a:t>
            </a:r>
          </a:p>
          <a:p>
            <a:pPr>
              <a:lnSpc>
                <a:spcPct val="80000"/>
              </a:lnSpc>
            </a:pPr>
            <a:r>
              <a:rPr lang="ru-RU" sz="1800" dirty="0"/>
              <a:t>Отсутствие зависимости от платформы</a:t>
            </a:r>
          </a:p>
          <a:p>
            <a:pPr>
              <a:lnSpc>
                <a:spcPct val="80000"/>
              </a:lnSpc>
            </a:pPr>
            <a:r>
              <a:rPr lang="ru-RU" sz="1800" dirty="0"/>
              <a:t>Нет необходимости в установке </a:t>
            </a:r>
            <a:br>
              <a:rPr lang="ru-RU" sz="1800" dirty="0"/>
            </a:br>
            <a:r>
              <a:rPr lang="ru-RU" sz="1800" dirty="0"/>
              <a:t>специальных программ просмотра</a:t>
            </a:r>
          </a:p>
          <a:p>
            <a:pPr>
              <a:lnSpc>
                <a:spcPct val="80000"/>
              </a:lnSpc>
            </a:pPr>
            <a:r>
              <a:rPr lang="ru-RU" sz="1800" dirty="0"/>
              <a:t>Использование протоколов </a:t>
            </a:r>
            <a:br>
              <a:rPr lang="ru-RU" sz="1800" dirty="0"/>
            </a:br>
            <a:r>
              <a:rPr lang="ru-RU" sz="1800" dirty="0"/>
              <a:t>безопасности</a:t>
            </a:r>
          </a:p>
          <a:p>
            <a:pPr>
              <a:lnSpc>
                <a:spcPct val="80000"/>
              </a:lnSpc>
            </a:pPr>
            <a:r>
              <a:rPr lang="ru-RU" sz="1800" dirty="0"/>
              <a:t>Доступ из интернета </a:t>
            </a:r>
            <a:r>
              <a:rPr lang="en-US" sz="1800" dirty="0"/>
              <a:t>(DICOM WADO)</a:t>
            </a:r>
          </a:p>
          <a:p>
            <a:pPr>
              <a:lnSpc>
                <a:spcPct val="80000"/>
              </a:lnSpc>
            </a:pPr>
            <a:r>
              <a:rPr lang="ru-RU" sz="1800" dirty="0"/>
              <a:t>Стриминг</a:t>
            </a:r>
          </a:p>
          <a:p>
            <a:pPr>
              <a:lnSpc>
                <a:spcPct val="80000"/>
              </a:lnSpc>
            </a:pPr>
            <a:r>
              <a:rPr lang="ru-RU" sz="1800" dirty="0"/>
              <a:t>Наличие интеграции с системами </a:t>
            </a:r>
            <a:r>
              <a:rPr lang="en-US" sz="1800" dirty="0">
                <a:latin typeface="Frutiger LT Std 45 Light" panose="020B0402020204020204" pitchFamily="34" charset="0"/>
              </a:rPr>
              <a:t>EMR/HIS</a:t>
            </a:r>
          </a:p>
          <a:p>
            <a:pPr marL="0" indent="0">
              <a:buFont typeface="Arial" pitchFamily="34" charset="0"/>
              <a:buNone/>
            </a:pPr>
            <a:endParaRPr lang="ru-RU" sz="2000" dirty="0"/>
          </a:p>
          <a:p>
            <a:pPr marL="0" indent="0">
              <a:buFont typeface="Arial" pitchFamily="34" charset="0"/>
              <a:buNone/>
            </a:pPr>
            <a:endParaRPr lang="x-none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19E64DC-0718-41EE-BDEF-DC85944F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17</a:t>
            </a:fld>
            <a:endParaRPr lang="es-ES"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2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1143"/>
            <a:ext cx="8568952" cy="982841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Доступ к данным для лечащих врачей с различных устройств</a:t>
            </a:r>
            <a:endParaRPr lang="en-US" sz="3200" dirty="0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6934200" y="6621549"/>
            <a:ext cx="2209800" cy="216131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rPr>
              <a:t>p.</a:t>
            </a:r>
            <a:fld id="{54B22C1E-FC6F-4DD6-88CD-F354FEE20AA6}" type="slidenum">
              <a:rPr lang="en-US" sz="800" smtClean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rPr>
              <a:pPr marL="0" marR="0" lvl="0" indent="0" algn="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t>18</a:t>
            </a:fld>
            <a:endParaRPr lang="en-US" sz="800" dirty="0">
              <a:solidFill>
                <a:schemeClr val="bg1">
                  <a:lumMod val="65000"/>
                </a:schemeClr>
              </a:solidFill>
              <a:latin typeface="Frutiger LT Std 45 Light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039BC71-994F-4944-8EAB-9CB5922C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18</a:t>
            </a:fld>
            <a:endParaRPr lang="es-ES">
              <a:latin typeface="Frutiger LT Std 55 Roman" panose="020B0602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64E9870-3E5C-45B6-B6B6-E516FDBD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9" y="2896601"/>
            <a:ext cx="7850829" cy="37444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B307123-CE6A-4FE4-8292-52B4812D2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9" y="1315169"/>
            <a:ext cx="3168483" cy="2113831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B3977FFA-3A9E-488E-A6EB-FBB1E5D8E9CF}"/>
              </a:ext>
            </a:extLst>
          </p:cNvPr>
          <p:cNvGrpSpPr/>
          <p:nvPr/>
        </p:nvGrpSpPr>
        <p:grpSpPr>
          <a:xfrm>
            <a:off x="7999158" y="1367849"/>
            <a:ext cx="1037338" cy="2282113"/>
            <a:chOff x="6012159" y="960120"/>
            <a:chExt cx="2664297" cy="551473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DA21AC0F-0E20-4FF0-A510-64FE3E300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90" t="923" r="4630"/>
            <a:stretch/>
          </p:blipFill>
          <p:spPr>
            <a:xfrm>
              <a:off x="6012159" y="960120"/>
              <a:ext cx="2664297" cy="551473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1F06802E-F421-4761-84CD-0FA0F217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3829" y="1871971"/>
              <a:ext cx="2438611" cy="3639627"/>
            </a:xfrm>
            <a:prstGeom prst="rect">
              <a:avLst/>
            </a:prstGeom>
          </p:spPr>
        </p:pic>
      </p:grpSp>
      <p:sp>
        <p:nvSpPr>
          <p:cNvPr id="10" name="Oval 40">
            <a:extLst>
              <a:ext uri="{FF2B5EF4-FFF2-40B4-BE49-F238E27FC236}">
                <a16:creationId xmlns:a16="http://schemas.microsoft.com/office/drawing/2014/main" xmlns="" id="{A4A9F537-0EB1-46A2-B08D-1AFB34C6270B}"/>
              </a:ext>
            </a:extLst>
          </p:cNvPr>
          <p:cNvSpPr/>
          <p:nvPr/>
        </p:nvSpPr>
        <p:spPr>
          <a:xfrm>
            <a:off x="4572000" y="1181133"/>
            <a:ext cx="1965598" cy="126851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pic>
        <p:nvPicPr>
          <p:cNvPr id="11" name="Picture 19" descr="orange_arrow_page12.png">
            <a:extLst>
              <a:ext uri="{FF2B5EF4-FFF2-40B4-BE49-F238E27FC236}">
                <a16:creationId xmlns:a16="http://schemas.microsoft.com/office/drawing/2014/main" xmlns="" id="{1E49C9A8-E864-4450-B460-5C6D06F0974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0293720">
            <a:off x="6024639" y="486130"/>
            <a:ext cx="1986552" cy="1870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3A756F7-C98E-4D7B-8B07-2DDDF6AB369E}"/>
              </a:ext>
            </a:extLst>
          </p:cNvPr>
          <p:cNvSpPr txBox="1">
            <a:spLocks/>
          </p:cNvSpPr>
          <p:nvPr/>
        </p:nvSpPr>
        <p:spPr>
          <a:xfrm>
            <a:off x="6467026" y="1597644"/>
            <a:ext cx="1299071" cy="337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DICOM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WADO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19" descr="orange_arrow_page12.png">
            <a:extLst>
              <a:ext uri="{FF2B5EF4-FFF2-40B4-BE49-F238E27FC236}">
                <a16:creationId xmlns:a16="http://schemas.microsoft.com/office/drawing/2014/main" xmlns="" id="{486A0710-E378-428F-86BD-B7E306BEA5D2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7966493">
            <a:off x="3578724" y="1811753"/>
            <a:ext cx="1986552" cy="1870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E701B736-3261-4897-A560-7E2FDF0030B6}"/>
              </a:ext>
            </a:extLst>
          </p:cNvPr>
          <p:cNvSpPr txBox="1">
            <a:spLocks/>
          </p:cNvSpPr>
          <p:nvPr/>
        </p:nvSpPr>
        <p:spPr>
          <a:xfrm>
            <a:off x="3784365" y="2511560"/>
            <a:ext cx="1299071" cy="337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DICOM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WADO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952AA4BA-0D4F-4E29-9A0E-D7463E05984F}"/>
              </a:ext>
            </a:extLst>
          </p:cNvPr>
          <p:cNvSpPr txBox="1">
            <a:spLocks/>
          </p:cNvSpPr>
          <p:nvPr/>
        </p:nvSpPr>
        <p:spPr bwMode="auto">
          <a:xfrm>
            <a:off x="4259399" y="1421326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kern="0" dirty="0">
                <a:solidFill>
                  <a:srgbClr val="F1842B"/>
                </a:solidFill>
                <a:latin typeface="Frutiger LT Std 45 Light" pitchFamily="34" charset="0"/>
                <a:cs typeface="+mn-cs"/>
              </a:rPr>
              <a:t>PACS</a:t>
            </a:r>
            <a:endParaRPr lang="ru-RU" sz="1800" kern="0" dirty="0">
              <a:solidFill>
                <a:srgbClr val="F1842B"/>
              </a:solidFill>
              <a:latin typeface="Frutiger LT Std 45 Light" pitchFamily="34" charset="0"/>
              <a:cs typeface="+mn-cs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P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icture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A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rchiving and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C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ommunication </a:t>
            </a:r>
            <a:r>
              <a:rPr lang="en-US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S</a:t>
            </a:r>
            <a:r>
              <a:rPr lang="en-US" sz="1200" i="1" dirty="0">
                <a:solidFill>
                  <a:srgbClr val="F1842C"/>
                </a:solidFill>
                <a:latin typeface="Arial" charset="0"/>
                <a:cs typeface="Arial" charset="0"/>
              </a:rPr>
              <a:t>ystem</a:t>
            </a:r>
          </a:p>
        </p:txBody>
      </p:sp>
    </p:spTree>
    <p:extLst>
      <p:ext uri="{BB962C8B-B14F-4D97-AF65-F5344CB8AC3E}">
        <p14:creationId xmlns:p14="http://schemas.microsoft.com/office/powerpoint/2010/main" val="3927878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895"/>
            <a:ext cx="8568952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Работа со всеми типами клинических данных</a:t>
            </a:r>
            <a:endParaRPr lang="en-US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987094" y="1435605"/>
            <a:ext cx="3024336" cy="4963233"/>
          </a:xfrm>
        </p:spPr>
        <p:txBody>
          <a:bodyPr>
            <a:normAutofit fontScale="77500" lnSpcReduction="20000"/>
          </a:bodyPr>
          <a:lstStyle/>
          <a:p>
            <a:pPr marL="228600" lvl="1" indent="-228600">
              <a:buFont typeface="Arial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Отчеты из лаборатории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 (PDF, HTML)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Документы 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(HTML)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Офтальмология - изображения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 (JPEG)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Фото 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(JPEG)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Слайды 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(JPEG)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Эндоскопия - видео 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(MP3, MVI)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ru-RU" dirty="0" err="1">
                <a:solidFill>
                  <a:schemeClr val="accent2"/>
                </a:solidFill>
              </a:rPr>
              <a:t>Кардио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 &amp; </a:t>
            </a:r>
            <a:r>
              <a:rPr lang="ru-RU" dirty="0">
                <a:solidFill>
                  <a:schemeClr val="accent2"/>
                </a:solidFill>
              </a:rPr>
              <a:t>Рентген изображения </a:t>
            </a:r>
            <a:r>
              <a:rPr lang="en-US" dirty="0">
                <a:solidFill>
                  <a:schemeClr val="accent2"/>
                </a:solidFill>
                <a:latin typeface="Frutiger LT Std 55 Roman" panose="020B0602020204020204" pitchFamily="34" charset="0"/>
              </a:rPr>
              <a:t>(DICOM)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ЭКГ - кардиограммы</a:t>
            </a:r>
            <a:endParaRPr lang="en-US" dirty="0">
              <a:solidFill>
                <a:schemeClr val="accent2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5124" name="Picture 4" descr="C:\Users\19007489\Documents\Campaigns\ICONS\RSNA2014\2014-07-09 09_42_43-Carestream Vue Motion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70617" y="3047351"/>
            <a:ext cx="2684748" cy="1938120"/>
          </a:xfrm>
          <a:prstGeom prst="rect">
            <a:avLst/>
          </a:prstGeom>
          <a:noFill/>
        </p:spPr>
      </p:pic>
      <p:pic>
        <p:nvPicPr>
          <p:cNvPr id="5125" name="Picture 5" descr="C:\Users\19007489\Documents\Campaigns\ICONS\RSNA2014\2014-07-09 10_58_29-Carestream Vue Motion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4780" y="3005829"/>
            <a:ext cx="2681467" cy="1938120"/>
          </a:xfrm>
          <a:prstGeom prst="rect">
            <a:avLst/>
          </a:prstGeom>
          <a:noFill/>
        </p:spPr>
      </p:pic>
      <p:pic>
        <p:nvPicPr>
          <p:cNvPr id="1026" name="Picture 2" descr="C:\Users\19007489\Documents\Campaigns\12\V12 Vue Motion Screens\Davis Pathology Display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4780" y="1361369"/>
            <a:ext cx="2681467" cy="1563576"/>
          </a:xfrm>
          <a:prstGeom prst="rect">
            <a:avLst/>
          </a:prstGeom>
          <a:noFill/>
        </p:spPr>
      </p:pic>
      <p:pic>
        <p:nvPicPr>
          <p:cNvPr id="1027" name="Picture 3" descr="C:\Users\19007489\Documents\Campaigns\12\V12 Vue Motion Screens\Jenkins Path Image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987824" y="1361369"/>
            <a:ext cx="2695607" cy="1563576"/>
          </a:xfrm>
          <a:prstGeom prst="rect">
            <a:avLst/>
          </a:prstGeom>
          <a:noFill/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6934200" y="6621549"/>
            <a:ext cx="2209800" cy="216131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rPr>
              <a:t>p.</a:t>
            </a:r>
            <a:fld id="{54B22C1E-FC6F-4DD6-88CD-F354FEE20AA6}" type="slidenum">
              <a:rPr lang="en-US" sz="800" smtClean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rPr>
              <a:pPr marL="0" marR="0" lvl="0" indent="0" algn="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t>19</a:t>
            </a:fld>
            <a:endParaRPr lang="en-US" sz="800" dirty="0">
              <a:solidFill>
                <a:schemeClr val="bg1">
                  <a:lumMod val="65000"/>
                </a:schemeClr>
              </a:solidFill>
              <a:latin typeface="Frutiger LT Std 45 Light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522B32-84AA-4AF0-A5E7-BA12459AB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628" y="5048665"/>
            <a:ext cx="3528392" cy="175760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039BC71-994F-4944-8EAB-9CB5922C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19</a:t>
            </a:fld>
            <a:endParaRPr lang="es-ES">
              <a:latin typeface="Frutiger LT Std 55 Roman" panose="020B06020202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692E576-A5BC-4A0D-A739-2E01B556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2500" y="6483035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solidFill>
                  <a:schemeClr val="tx1"/>
                </a:solidFill>
                <a:latin typeface="Frutiger LT Std 55 Roman" panose="020B0602020204020204" pitchFamily="34" charset="0"/>
              </a:rPr>
              <a:pPr/>
              <a:t>2</a:t>
            </a:fld>
            <a:endParaRPr lang="es-ES" dirty="0">
              <a:solidFill>
                <a:schemeClr val="tx1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A576469-5D4D-4621-9BDB-C899FF7C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721"/>
            <a:ext cx="8585030" cy="835224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AB43EC21-E6BD-4D68-A9FB-156CFECE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1" y="956664"/>
            <a:ext cx="8229600" cy="453727"/>
          </a:xfrm>
        </p:spPr>
        <p:txBody>
          <a:bodyPr>
            <a:noAutofit/>
          </a:bodyPr>
          <a:lstStyle/>
          <a:p>
            <a:pPr algn="l"/>
            <a:r>
              <a:rPr lang="ru-RU" sz="2000" b="0" dirty="0">
                <a:solidFill>
                  <a:schemeClr val="tx1"/>
                </a:solidFill>
                <a:effectLst/>
                <a:latin typeface="+mn-lt"/>
              </a:rPr>
              <a:t>Взрыв числа изображений во всем мире</a:t>
            </a:r>
            <a:r>
              <a:rPr lang="en-US" sz="2000" b="0" dirty="0">
                <a:solidFill>
                  <a:schemeClr val="tx1"/>
                </a:solidFill>
                <a:effectLst/>
                <a:latin typeface="+mn-lt"/>
              </a:rPr>
              <a:t>…</a:t>
            </a:r>
          </a:p>
        </p:txBody>
      </p:sp>
      <p:graphicFrame>
        <p:nvGraphicFramePr>
          <p:cNvPr id="27" name="Chart 4">
            <a:extLst>
              <a:ext uri="{FF2B5EF4-FFF2-40B4-BE49-F238E27FC236}">
                <a16:creationId xmlns:a16="http://schemas.microsoft.com/office/drawing/2014/main" xmlns="" id="{1390B139-BCCC-46C7-84F5-B90D03656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4949174"/>
              </p:ext>
            </p:extLst>
          </p:nvPr>
        </p:nvGraphicFramePr>
        <p:xfrm>
          <a:off x="171451" y="1843664"/>
          <a:ext cx="8788400" cy="4393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8" name="Picture 5" descr="CT Addome.jpg">
            <a:extLst>
              <a:ext uri="{FF2B5EF4-FFF2-40B4-BE49-F238E27FC236}">
                <a16:creationId xmlns:a16="http://schemas.microsoft.com/office/drawing/2014/main" xmlns="" id="{FB7EDCE5-D303-4136-87A0-181ACB5C8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1211168" y="4032442"/>
            <a:ext cx="483366" cy="3382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9" name="Picture 6" descr="http://www.mymed.ro/img/coronarografie.jpg">
            <a:extLst>
              <a:ext uri="{FF2B5EF4-FFF2-40B4-BE49-F238E27FC236}">
                <a16:creationId xmlns:a16="http://schemas.microsoft.com/office/drawing/2014/main" xmlns="" id="{26AE2009-587F-4C7F-B3E9-F5E29CD7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grayscl/>
          </a:blip>
          <a:srcRect t="9182" b="10736"/>
          <a:stretch>
            <a:fillRect/>
          </a:stretch>
        </p:blipFill>
        <p:spPr bwMode="auto">
          <a:xfrm>
            <a:off x="2743099" y="3763969"/>
            <a:ext cx="517359" cy="3519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0" name="Picture 6" descr="http://www.ambienteambienti.com/wp-content/uploads/2012/10/intervento-chirurgico-al-polso.jpeg">
            <a:extLst>
              <a:ext uri="{FF2B5EF4-FFF2-40B4-BE49-F238E27FC236}">
                <a16:creationId xmlns:a16="http://schemas.microsoft.com/office/drawing/2014/main" xmlns="" id="{67F5DCBA-01E1-4EB9-879A-CA5C5EEB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860721" y="2853328"/>
            <a:ext cx="512991" cy="3587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1" name="Picture 10" descr="http://i.ytimg.com/vi/3f59eyypQSg/hqdefault.jpg">
            <a:extLst>
              <a:ext uri="{FF2B5EF4-FFF2-40B4-BE49-F238E27FC236}">
                <a16:creationId xmlns:a16="http://schemas.microsoft.com/office/drawing/2014/main" xmlns="" id="{722F8BC9-ABB8-4E38-87C3-4AB7BCCB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83015" y="3125046"/>
            <a:ext cx="530469" cy="4173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2" name="Picture 2" descr="http://www.portalesmedicos.com/imagenes/publicaciones_2/0903_hidrops_fetalis_no_inmunologico/histologia_anatomia_patologica.jpg">
            <a:extLst>
              <a:ext uri="{FF2B5EF4-FFF2-40B4-BE49-F238E27FC236}">
                <a16:creationId xmlns:a16="http://schemas.microsoft.com/office/drawing/2014/main" xmlns="" id="{485BC16B-110D-4D8D-8F30-77836D163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96547" y="1780282"/>
            <a:ext cx="523370" cy="3929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3" name="Picture 8" descr="http://www.dermatologia-firenze.it/polopoly_fs/1.14671972.1384210912!/httpImage/img.jpg">
            <a:extLst>
              <a:ext uri="{FF2B5EF4-FFF2-40B4-BE49-F238E27FC236}">
                <a16:creationId xmlns:a16="http://schemas.microsoft.com/office/drawing/2014/main" xmlns="" id="{50B39322-D8AA-4264-85D5-3359EC0C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2829" y="2507573"/>
            <a:ext cx="496728" cy="3577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4" name="Picture 2" descr="https://erroldiriartearevalo.files.wordpress.com/2013/09/ecografia-parto-negligencia-medica.jpg">
            <a:extLst>
              <a:ext uri="{FF2B5EF4-FFF2-40B4-BE49-F238E27FC236}">
                <a16:creationId xmlns:a16="http://schemas.microsoft.com/office/drawing/2014/main" xmlns="" id="{977988CE-D4E9-4846-9D73-5A89B52C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grayscl/>
          </a:blip>
          <a:srcRect/>
          <a:stretch>
            <a:fillRect/>
          </a:stretch>
        </p:blipFill>
        <p:spPr bwMode="auto">
          <a:xfrm>
            <a:off x="4314385" y="3380936"/>
            <a:ext cx="502529" cy="3618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5" name="Picture 6" descr="Risultati immagini per mammography tomosynthesis image">
            <a:extLst>
              <a:ext uri="{FF2B5EF4-FFF2-40B4-BE49-F238E27FC236}">
                <a16:creationId xmlns:a16="http://schemas.microsoft.com/office/drawing/2014/main" xmlns="" id="{A6CE8F47-80F0-488D-B8DF-2044F0B6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67" y="2126417"/>
            <a:ext cx="497827" cy="3917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Risultati immagini per chest x ray widescreen">
            <a:extLst>
              <a:ext uri="{FF2B5EF4-FFF2-40B4-BE49-F238E27FC236}">
                <a16:creationId xmlns:a16="http://schemas.microsoft.com/office/drawing/2014/main" xmlns="" id="{53179B10-4A44-4DD4-870D-FA378E13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" y="4065995"/>
            <a:ext cx="500012" cy="4031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Risultati immagini per mri image">
            <a:extLst>
              <a:ext uri="{FF2B5EF4-FFF2-40B4-BE49-F238E27FC236}">
                <a16:creationId xmlns:a16="http://schemas.microsoft.com/office/drawing/2014/main" xmlns="" id="{91D7DE6E-7E4F-4780-8813-54DD767E7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1287" y="3878504"/>
            <a:ext cx="480872" cy="3854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Immagine correlata">
            <a:extLst>
              <a:ext uri="{FF2B5EF4-FFF2-40B4-BE49-F238E27FC236}">
                <a16:creationId xmlns:a16="http://schemas.microsoft.com/office/drawing/2014/main" xmlns="" id="{44BA69E0-B63A-49F7-96E9-46B745E6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56" y="3639601"/>
            <a:ext cx="503171" cy="3519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621AC79-E346-48D9-B975-A7B9D637FB69}"/>
              </a:ext>
            </a:extLst>
          </p:cNvPr>
          <p:cNvSpPr txBox="1"/>
          <p:nvPr/>
        </p:nvSpPr>
        <p:spPr>
          <a:xfrm>
            <a:off x="558970" y="1556792"/>
            <a:ext cx="3826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Arial" pitchFamily="34" charset="0"/>
              </a:rPr>
              <a:t>За последние10 лет число цифровых данных увеличилось в 4 раза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rutiger LT Std 45 Light" panose="020B0402020204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2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4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6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8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 uiExpand="1">
        <p:bldSub>
          <a:bldChart bld="category"/>
        </p:bldSub>
      </p:bldGraphic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D00FA3-736E-4248-A147-EE077F16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7663"/>
            <a:ext cx="8496944" cy="4243585"/>
          </a:xfrm>
        </p:spPr>
        <p:txBody>
          <a:bodyPr>
            <a:normAutofit/>
          </a:bodyPr>
          <a:lstStyle/>
          <a:p>
            <a:r>
              <a:rPr lang="ru-RU" sz="1800" dirty="0"/>
              <a:t>Доступ к данным исследований пациента из Интернета</a:t>
            </a:r>
          </a:p>
          <a:p>
            <a:r>
              <a:rPr lang="ru-RU" sz="1800" dirty="0"/>
              <a:t>Доступ к данным пациента для консультации специалиста в другом учреждении (2-е мнение)</a:t>
            </a:r>
          </a:p>
          <a:p>
            <a:r>
              <a:rPr lang="ru-RU" sz="1800" dirty="0"/>
              <a:t>Отсутствие необходимости записи </a:t>
            </a:r>
            <a:r>
              <a:rPr lang="en-US" sz="1800" dirty="0"/>
              <a:t>CD-</a:t>
            </a:r>
            <a:r>
              <a:rPr lang="ru-RU" sz="1800" dirty="0"/>
              <a:t>дисков пациента</a:t>
            </a:r>
          </a:p>
          <a:p>
            <a:r>
              <a:rPr lang="ru-RU" sz="1800" dirty="0"/>
              <a:t>Отсутствие необходимости в </a:t>
            </a:r>
            <a:r>
              <a:rPr lang="ru-RU" sz="1800"/>
              <a:t/>
            </a:r>
            <a:br>
              <a:rPr lang="ru-RU" sz="1800"/>
            </a:br>
            <a:r>
              <a:rPr lang="ru-RU" sz="1800"/>
              <a:t>печати твердой </a:t>
            </a:r>
            <a:r>
              <a:rPr lang="ru-RU" sz="1800" dirty="0"/>
              <a:t>копии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8C2DC5-3752-4E69-9C53-E0CEB989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852936"/>
            <a:ext cx="4762873" cy="392197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08E5927-2499-4D28-89A1-528005A1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43" y="61872"/>
            <a:ext cx="8496944" cy="821454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Доступ к данным – для пациента…</a:t>
            </a:r>
            <a:endParaRPr lang="x-none" sz="3200" dirty="0"/>
          </a:p>
        </p:txBody>
      </p:sp>
      <p:sp>
        <p:nvSpPr>
          <p:cNvPr id="7" name="Oval 40">
            <a:extLst>
              <a:ext uri="{FF2B5EF4-FFF2-40B4-BE49-F238E27FC236}">
                <a16:creationId xmlns:a16="http://schemas.microsoft.com/office/drawing/2014/main" xmlns="" id="{49267CF3-FFFB-4534-B813-01EB8FAFC52A}"/>
              </a:ext>
            </a:extLst>
          </p:cNvPr>
          <p:cNvSpPr/>
          <p:nvPr/>
        </p:nvSpPr>
        <p:spPr>
          <a:xfrm>
            <a:off x="407168" y="4423074"/>
            <a:ext cx="2360831" cy="132752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B6DD32D-E3AD-49A7-AB10-E5115DCAB952}"/>
              </a:ext>
            </a:extLst>
          </p:cNvPr>
          <p:cNvSpPr txBox="1">
            <a:spLocks/>
          </p:cNvSpPr>
          <p:nvPr/>
        </p:nvSpPr>
        <p:spPr bwMode="auto">
          <a:xfrm>
            <a:off x="292184" y="4839543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kern="0" dirty="0">
                <a:solidFill>
                  <a:srgbClr val="F1842B"/>
                </a:solidFill>
                <a:latin typeface="Frutiger LT Std 45 Light" pitchFamily="34" charset="0"/>
                <a:cs typeface="+mn-cs"/>
              </a:rPr>
              <a:t>PACS</a:t>
            </a:r>
            <a:endParaRPr lang="ru-RU" sz="1800" kern="0" dirty="0">
              <a:solidFill>
                <a:srgbClr val="F1842B"/>
              </a:solidFill>
              <a:latin typeface="Frutiger LT Std 45 Light" pitchFamily="34" charset="0"/>
              <a:cs typeface="+mn-cs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1200" b="1" i="1" dirty="0">
                <a:solidFill>
                  <a:srgbClr val="F1842C"/>
                </a:solidFill>
                <a:latin typeface="Arial" charset="0"/>
                <a:cs typeface="Arial" charset="0"/>
              </a:rPr>
              <a:t>портал данных пациентов</a:t>
            </a:r>
            <a:endParaRPr lang="en-US" sz="1200" i="1" dirty="0">
              <a:solidFill>
                <a:srgbClr val="F1842C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19" descr="orange_arrow_page12.png">
            <a:extLst>
              <a:ext uri="{FF2B5EF4-FFF2-40B4-BE49-F238E27FC236}">
                <a16:creationId xmlns:a16="http://schemas.microsoft.com/office/drawing/2014/main" xmlns="" id="{1E809227-7345-42A3-8571-9C1EBAD00C1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293720">
            <a:off x="2422971" y="3745016"/>
            <a:ext cx="1705995" cy="160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89C1B941-9C35-4030-A5EB-6DC2FE934697}"/>
              </a:ext>
            </a:extLst>
          </p:cNvPr>
          <p:cNvSpPr txBox="1">
            <a:spLocks/>
          </p:cNvSpPr>
          <p:nvPr/>
        </p:nvSpPr>
        <p:spPr>
          <a:xfrm>
            <a:off x="1691680" y="3766449"/>
            <a:ext cx="2080049" cy="540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e-mail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с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URL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Frutiger LT Std 45 Light" panose="020B0402020204020204" pitchFamily="34" charset="0"/>
              </a:rPr>
              <a:t>-адресом для доступа к данным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1400" dirty="0">
              <a:solidFill>
                <a:schemeClr val="accent6">
                  <a:lumMod val="75000"/>
                </a:schemeClr>
              </a:solidFill>
              <a:latin typeface="Frutiger LT Std 45 Light" panose="020B0402020204020204" pitchFamily="34" charset="0"/>
            </a:endParaRPr>
          </a:p>
        </p:txBody>
      </p:sp>
      <p:pic>
        <p:nvPicPr>
          <p:cNvPr id="11" name="Picture 19" descr="orange_arrow_page12.png">
            <a:extLst>
              <a:ext uri="{FF2B5EF4-FFF2-40B4-BE49-F238E27FC236}">
                <a16:creationId xmlns:a16="http://schemas.microsoft.com/office/drawing/2014/main" xmlns="" id="{EEB9A764-6B2C-4A36-8E9A-1FD4208E33C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9052159">
            <a:off x="2536154" y="5041190"/>
            <a:ext cx="1705995" cy="160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F20B40A-7EC1-4B8F-83E9-A32D2630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20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61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D:\documents\Работа\Выставки\Минск\Конференция 25-26 октября 2018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38822"/>
            <a:ext cx="7775459" cy="58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1CE1D6E-B2D3-44F6-970A-0C2376BD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17A8536D-EA62-44E9-AC78-559508F92617}" type="slidenum">
              <a:rPr lang="en-US" altLang="x-none" smtClean="0">
                <a:latin typeface="Frutiger LT Std 55 Roman" panose="020B0602020204020204" pitchFamily="34" charset="0"/>
              </a:rPr>
              <a:pPr/>
              <a:t>21</a:t>
            </a:fld>
            <a:endParaRPr lang="en-US" altLang="x-none" dirty="0">
              <a:latin typeface="Frutiger LT Std 55 Roman" panose="020B0602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260648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Vendor Neutral Archive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5" name="Picture 13" descr="D:\documents\Работа\Выставки\Минск\Конференция 25-26 октября 2018\PACS_Vue+PACS_PHOTO_Male+Doc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5" y="260648"/>
            <a:ext cx="4347725" cy="305849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9" y="3319143"/>
            <a:ext cx="4344471" cy="306218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7530" y="328498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ПАЦИЕНТ</a:t>
            </a: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41" y="3323662"/>
            <a:ext cx="4368498" cy="306034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72000" y="3319142"/>
            <a:ext cx="29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АДМИНИСТРАТОР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953" y="269897"/>
            <a:ext cx="254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ДИАГНОСТИКА</a:t>
            </a: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375938" cy="305262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702062" y="260647"/>
            <a:ext cx="218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ПРОСМОТР</a:t>
            </a:r>
          </a:p>
        </p:txBody>
      </p:sp>
    </p:spTree>
    <p:extLst>
      <p:ext uri="{BB962C8B-B14F-4D97-AF65-F5344CB8AC3E}">
        <p14:creationId xmlns:p14="http://schemas.microsoft.com/office/powerpoint/2010/main" val="35149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40">
            <a:extLst>
              <a:ext uri="{FF2B5EF4-FFF2-40B4-BE49-F238E27FC236}">
                <a16:creationId xmlns:a16="http://schemas.microsoft.com/office/drawing/2014/main" xmlns="" id="{602EA30D-F226-425E-88DB-50B2AACA7547}"/>
              </a:ext>
            </a:extLst>
          </p:cNvPr>
          <p:cNvSpPr/>
          <p:nvPr/>
        </p:nvSpPr>
        <p:spPr>
          <a:xfrm>
            <a:off x="3773915" y="5900126"/>
            <a:ext cx="1371600" cy="762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8FD2B711-7FCC-4EDC-AB79-8C0DE15E3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893331"/>
              </p:ext>
            </p:extLst>
          </p:nvPr>
        </p:nvGraphicFramePr>
        <p:xfrm>
          <a:off x="457200" y="1484784"/>
          <a:ext cx="4402832" cy="42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2B5EADFA-6565-468F-A785-A75CDB4A791D}"/>
              </a:ext>
            </a:extLst>
          </p:cNvPr>
          <p:cNvSpPr/>
          <p:nvPr/>
        </p:nvSpPr>
        <p:spPr>
          <a:xfrm>
            <a:off x="5652120" y="3140968"/>
            <a:ext cx="3394720" cy="1224136"/>
          </a:xfrm>
          <a:prstGeom prst="roundRect">
            <a:avLst/>
          </a:prstGeom>
          <a:solidFill>
            <a:schemeClr val="accent1">
              <a:hueOff val="0"/>
              <a:satOff val="0"/>
              <a:lumOff val="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dirty="0"/>
              <a:t>Modality</a:t>
            </a:r>
          </a:p>
          <a:p>
            <a:pPr algn="ctr"/>
            <a:r>
              <a:rPr lang="ru-RU" dirty="0"/>
              <a:t>Устройство формирования изображений</a:t>
            </a:r>
            <a:endParaRPr lang="x-none" dirty="0"/>
          </a:p>
        </p:txBody>
      </p: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xmlns="" id="{A7C5789C-EDC4-4527-8A93-A67FA029A63E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5370440" y="2492896"/>
            <a:ext cx="281680" cy="1260140"/>
          </a:xfrm>
          <a:prstGeom prst="bentConnector2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EB904696-704C-4EE4-BF76-50B4E282E140}"/>
              </a:ext>
            </a:extLst>
          </p:cNvPr>
          <p:cNvCxnSpPr>
            <a:cxnSpLocks/>
          </p:cNvCxnSpPr>
          <p:nvPr/>
        </p:nvCxnSpPr>
        <p:spPr>
          <a:xfrm flipH="1">
            <a:off x="4788024" y="2492896"/>
            <a:ext cx="582416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CSH_DRXMobile_GE+Siemens+ShimadzuNEW">
            <a:extLst>
              <a:ext uri="{FF2B5EF4-FFF2-40B4-BE49-F238E27FC236}">
                <a16:creationId xmlns:a16="http://schemas.microsoft.com/office/drawing/2014/main" xmlns="" id="{7FCDCBF3-8558-496A-8289-E560E281C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7164" y="1395536"/>
            <a:ext cx="3388779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685037E-07D9-4626-8522-8B9FFAF9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19" y="0"/>
            <a:ext cx="8229600" cy="1018762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Компоненты рабочего процесса. </a:t>
            </a:r>
            <a:br>
              <a:rPr lang="ru-RU" sz="2800" dirty="0"/>
            </a:br>
            <a:r>
              <a:rPr lang="ru-RU" sz="2800" dirty="0"/>
              <a:t>Получение медицинских изображений</a:t>
            </a:r>
            <a:endParaRPr lang="x-none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FD68944-88CB-4A74-8EA9-ADB578B0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59878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3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E4E83BE5-93B2-4FA9-B623-5C6CE3174FF5}"/>
              </a:ext>
            </a:extLst>
          </p:cNvPr>
          <p:cNvSpPr txBox="1">
            <a:spLocks/>
          </p:cNvSpPr>
          <p:nvPr/>
        </p:nvSpPr>
        <p:spPr bwMode="auto">
          <a:xfrm>
            <a:off x="3662578" y="6090546"/>
            <a:ext cx="1656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408000"/>
                </a:solidFill>
                <a:latin typeface="Frutiger LT Std 45 Light" pitchFamily="34" charset="0"/>
                <a:cs typeface="+mn-cs"/>
              </a:rPr>
              <a:t>HIS / RIS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E2F8FE40-0321-4199-B7EE-C08E5EEB5FA4}"/>
              </a:ext>
            </a:extLst>
          </p:cNvPr>
          <p:cNvGrpSpPr/>
          <p:nvPr/>
        </p:nvGrpSpPr>
        <p:grpSpPr>
          <a:xfrm>
            <a:off x="7452320" y="5951264"/>
            <a:ext cx="1371600" cy="762000"/>
            <a:chOff x="3779912" y="5497695"/>
            <a:chExt cx="1371600" cy="762000"/>
          </a:xfrm>
        </p:grpSpPr>
        <p:sp>
          <p:nvSpPr>
            <p:cNvPr id="14" name="Oval 40">
              <a:extLst>
                <a:ext uri="{FF2B5EF4-FFF2-40B4-BE49-F238E27FC236}">
                  <a16:creationId xmlns:a16="http://schemas.microsoft.com/office/drawing/2014/main" xmlns="" id="{10C10BFC-8FE0-4F3D-B77E-1D31A642E444}"/>
                </a:ext>
              </a:extLst>
            </p:cNvPr>
            <p:cNvSpPr/>
            <p:nvPr/>
          </p:nvSpPr>
          <p:spPr>
            <a:xfrm>
              <a:off x="3779912" y="5497695"/>
              <a:ext cx="1371600" cy="762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DEE1E5D8-597E-4AEA-9C00-27B5ECB7C76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05639" y="5770973"/>
              <a:ext cx="92014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b="1" kern="0" dirty="0">
                  <a:solidFill>
                    <a:schemeClr val="accent6">
                      <a:lumMod val="75000"/>
                    </a:schemeClr>
                  </a:solidFill>
                  <a:latin typeface="Frutiger LT Std 45 Light" pitchFamily="34" charset="0"/>
                  <a:cs typeface="+mn-cs"/>
                </a:rPr>
                <a:t>Modality</a:t>
              </a:r>
            </a:p>
          </p:txBody>
        </p:sp>
      </p:grpSp>
      <p:pic>
        <p:nvPicPr>
          <p:cNvPr id="16" name="Picture 19" descr="orange_arrow_page12.png">
            <a:extLst>
              <a:ext uri="{FF2B5EF4-FFF2-40B4-BE49-F238E27FC236}">
                <a16:creationId xmlns:a16="http://schemas.microsoft.com/office/drawing/2014/main" xmlns="" id="{85B2EEEB-B8FD-479A-A628-6F6285735FA2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19933047">
            <a:off x="5151692" y="4900345"/>
            <a:ext cx="2247745" cy="211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A2623B00-88F8-403E-8D32-8BAB2A980807}"/>
              </a:ext>
            </a:extLst>
          </p:cNvPr>
          <p:cNvSpPr txBox="1">
            <a:spLocks/>
          </p:cNvSpPr>
          <p:nvPr/>
        </p:nvSpPr>
        <p:spPr>
          <a:xfrm>
            <a:off x="5103715" y="6260149"/>
            <a:ext cx="2080049" cy="639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>
                <a:solidFill>
                  <a:schemeClr val="tx1"/>
                </a:solidFill>
              </a:rPr>
              <a:t>Демографические данные пациента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+</a:t>
            </a:r>
            <a:r>
              <a:rPr lang="ru-RU" sz="1600" dirty="0">
                <a:solidFill>
                  <a:schemeClr val="tx1"/>
                </a:solidFill>
              </a:rPr>
              <a:t> назначения</a:t>
            </a:r>
            <a:endParaRPr lang="en-US" sz="1600" dirty="0">
              <a:solidFill>
                <a:schemeClr val="tx1"/>
              </a:solidFill>
              <a:latin typeface="Frutiger LT Std 45 Light" panose="020B0402020204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C41627E8-FA1C-4FC6-ABCD-02897891A377}"/>
              </a:ext>
            </a:extLst>
          </p:cNvPr>
          <p:cNvSpPr txBox="1">
            <a:spLocks/>
          </p:cNvSpPr>
          <p:nvPr/>
        </p:nvSpPr>
        <p:spPr bwMode="auto">
          <a:xfrm>
            <a:off x="5288965" y="5900126"/>
            <a:ext cx="1656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408000"/>
                </a:solidFill>
                <a:latin typeface="Frutiger LT Std 45 Light" pitchFamily="34" charset="0"/>
                <a:cs typeface="+mn-cs"/>
              </a:rPr>
              <a:t>DICOM MWL</a:t>
            </a:r>
          </a:p>
        </p:txBody>
      </p:sp>
    </p:spTree>
    <p:extLst>
      <p:ext uri="{BB962C8B-B14F-4D97-AF65-F5344CB8AC3E}">
        <p14:creationId xmlns:p14="http://schemas.microsoft.com/office/powerpoint/2010/main" val="310675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F3EDDC-78E1-4ABD-9D00-99CA610E1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088788"/>
            <a:ext cx="1964243" cy="172745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8D29E6B-730E-481D-B0DB-4BAA7F6C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3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Modality – </a:t>
            </a:r>
            <a:r>
              <a:rPr lang="ru-RU" sz="2800" dirty="0"/>
              <a:t>устройство получения и формирования медицинских изображений</a:t>
            </a:r>
            <a:endParaRPr lang="x-none" sz="280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63423611-BBF8-445B-B312-49BF2D40FD46}"/>
              </a:ext>
            </a:extLst>
          </p:cNvPr>
          <p:cNvSpPr txBox="1">
            <a:spLocks/>
          </p:cNvSpPr>
          <p:nvPr/>
        </p:nvSpPr>
        <p:spPr>
          <a:xfrm>
            <a:off x="323411" y="1360305"/>
            <a:ext cx="5976781" cy="3506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>
                  <a:noFill/>
                </a:ln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 – </a:t>
            </a:r>
            <a:r>
              <a:rPr lang="ru-RU" dirty="0"/>
              <a:t>Компьютерная рентгенография</a:t>
            </a:r>
          </a:p>
          <a:p>
            <a:r>
              <a:rPr lang="en-US" dirty="0"/>
              <a:t>DR – </a:t>
            </a:r>
            <a:r>
              <a:rPr lang="ru-RU" dirty="0"/>
              <a:t>Цифровая рентгенография</a:t>
            </a:r>
          </a:p>
          <a:p>
            <a:r>
              <a:rPr lang="en-US" dirty="0"/>
              <a:t>MR </a:t>
            </a:r>
            <a:r>
              <a:rPr lang="ru-RU" dirty="0"/>
              <a:t>– Магнитный резонанс</a:t>
            </a:r>
          </a:p>
          <a:p>
            <a:r>
              <a:rPr lang="en-US" dirty="0"/>
              <a:t>CT </a:t>
            </a:r>
            <a:r>
              <a:rPr lang="ru-RU" dirty="0"/>
              <a:t>– Компьютерная томография</a:t>
            </a:r>
          </a:p>
          <a:p>
            <a:r>
              <a:rPr lang="en-US" dirty="0"/>
              <a:t>PT/NM –</a:t>
            </a:r>
            <a:r>
              <a:rPr lang="ru-RU" dirty="0"/>
              <a:t> Ядерная медицина </a:t>
            </a:r>
            <a:r>
              <a:rPr lang="en-US" dirty="0"/>
              <a:t>(PET, SPECT)</a:t>
            </a:r>
          </a:p>
          <a:p>
            <a:r>
              <a:rPr lang="en-US" dirty="0"/>
              <a:t>MG </a:t>
            </a:r>
            <a:r>
              <a:rPr lang="ru-RU" dirty="0"/>
              <a:t>– Маммография </a:t>
            </a:r>
          </a:p>
          <a:p>
            <a:r>
              <a:rPr lang="en-US" dirty="0"/>
              <a:t>US </a:t>
            </a:r>
            <a:r>
              <a:rPr lang="ru-RU" dirty="0"/>
              <a:t>– Ультразвук </a:t>
            </a:r>
          </a:p>
          <a:p>
            <a:r>
              <a:rPr lang="en-US" dirty="0"/>
              <a:t>XA – </a:t>
            </a:r>
            <a:r>
              <a:rPr lang="ru-RU" dirty="0"/>
              <a:t>Ангиография</a:t>
            </a:r>
          </a:p>
          <a:p>
            <a:pPr marL="0" indent="0">
              <a:buFont typeface="Arial" pitchFamily="34" charset="0"/>
              <a:buNone/>
            </a:pPr>
            <a:r>
              <a:rPr lang="ru-RU" dirty="0"/>
              <a:t>    … другие устройства</a:t>
            </a: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7C1CC0A0-E07E-4615-937A-F577AC05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63173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4</a:t>
            </a:fld>
            <a:endParaRPr lang="es-ES">
              <a:latin typeface="Frutiger LT Std 55 Roman" panose="020B0602020204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9CDD23F8-730F-4C29-9BDB-3B92137D822E}"/>
              </a:ext>
            </a:extLst>
          </p:cNvPr>
          <p:cNvGrpSpPr/>
          <p:nvPr/>
        </p:nvGrpSpPr>
        <p:grpSpPr>
          <a:xfrm>
            <a:off x="6123288" y="5487805"/>
            <a:ext cx="1964243" cy="1136598"/>
            <a:chOff x="3791289" y="5260910"/>
            <a:chExt cx="1964243" cy="1136598"/>
          </a:xfrm>
        </p:grpSpPr>
        <p:sp>
          <p:nvSpPr>
            <p:cNvPr id="20" name="Oval 40">
              <a:extLst>
                <a:ext uri="{FF2B5EF4-FFF2-40B4-BE49-F238E27FC236}">
                  <a16:creationId xmlns:a16="http://schemas.microsoft.com/office/drawing/2014/main" xmlns="" id="{21C4A917-3059-4F1D-B5B8-2D12C28ACF9D}"/>
                </a:ext>
              </a:extLst>
            </p:cNvPr>
            <p:cNvSpPr/>
            <p:nvPr/>
          </p:nvSpPr>
          <p:spPr>
            <a:xfrm>
              <a:off x="3791289" y="5260910"/>
              <a:ext cx="1964243" cy="113659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CCA66C0F-82E0-4C97-9684-AA75237C39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80065" y="5508102"/>
              <a:ext cx="1186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ru-RU" sz="1400" b="1" kern="0" dirty="0">
                  <a:solidFill>
                    <a:schemeClr val="accent6">
                      <a:lumMod val="75000"/>
                    </a:schemeClr>
                  </a:solidFill>
                  <a:latin typeface="Frutiger LT Std 45 Light" pitchFamily="34" charset="0"/>
                </a:rPr>
                <a:t>Архив медицинских изображений</a:t>
              </a:r>
              <a:endParaRPr lang="en-US" sz="1400" b="1" kern="0" dirty="0">
                <a:solidFill>
                  <a:schemeClr val="accent6">
                    <a:lumMod val="75000"/>
                  </a:schemeClr>
                </a:solidFill>
                <a:latin typeface="Frutiger LT Std 45 Light" pitchFamily="34" charset="0"/>
                <a:cs typeface="+mn-cs"/>
              </a:endParaRPr>
            </a:p>
          </p:txBody>
        </p:sp>
      </p:grpSp>
      <p:pic>
        <p:nvPicPr>
          <p:cNvPr id="22" name="Picture 19" descr="orange_arrow_page12.png">
            <a:extLst>
              <a:ext uri="{FF2B5EF4-FFF2-40B4-BE49-F238E27FC236}">
                <a16:creationId xmlns:a16="http://schemas.microsoft.com/office/drawing/2014/main" xmlns="" id="{E1A69B0C-3C30-4DEB-B4E6-CADC6E303F2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9933047">
            <a:off x="3811283" y="4673671"/>
            <a:ext cx="2247745" cy="211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B05BEADA-5F66-4B55-ACB3-79FA410A43AC}"/>
              </a:ext>
            </a:extLst>
          </p:cNvPr>
          <p:cNvSpPr txBox="1">
            <a:spLocks/>
          </p:cNvSpPr>
          <p:nvPr/>
        </p:nvSpPr>
        <p:spPr bwMode="auto">
          <a:xfrm>
            <a:off x="3961629" y="5702563"/>
            <a:ext cx="1656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kern="0" dirty="0">
                <a:solidFill>
                  <a:srgbClr val="408000"/>
                </a:solidFill>
                <a:latin typeface="Frutiger LT Std 45 Light" pitchFamily="34" charset="0"/>
                <a:cs typeface="+mn-cs"/>
              </a:rPr>
              <a:t>DICOM Store</a:t>
            </a:r>
          </a:p>
        </p:txBody>
      </p:sp>
    </p:spTree>
    <p:extLst>
      <p:ext uri="{BB962C8B-B14F-4D97-AF65-F5344CB8AC3E}">
        <p14:creationId xmlns:p14="http://schemas.microsoft.com/office/powerpoint/2010/main" val="220730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64085E-571F-4CFD-AEAA-9EA75F79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52" y="1216813"/>
            <a:ext cx="8254948" cy="56688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62A4F3-73A9-45EC-A41E-BEC77DA8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5206"/>
            <a:ext cx="8229600" cy="926281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/>
              <a:t>Компоненты рабочего процесса. </a:t>
            </a:r>
            <a:br>
              <a:rPr lang="ru-RU" sz="2800" dirty="0"/>
            </a:br>
            <a:r>
              <a:rPr lang="ru-RU" sz="2800" dirty="0"/>
              <a:t>Архивирование медицинских изображений</a:t>
            </a:r>
            <a:r>
              <a:rPr lang="en-US" sz="2800" dirty="0"/>
              <a:t>. PACS</a:t>
            </a:r>
            <a:endParaRPr lang="x-none" sz="28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8FD2B711-7FCC-4EDC-AB79-8C0DE15E3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114904"/>
              </p:ext>
            </p:extLst>
          </p:nvPr>
        </p:nvGraphicFramePr>
        <p:xfrm>
          <a:off x="98645" y="1556792"/>
          <a:ext cx="3826769" cy="42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2B5EADFA-6565-468F-A785-A75CDB4A791D}"/>
              </a:ext>
            </a:extLst>
          </p:cNvPr>
          <p:cNvSpPr/>
          <p:nvPr/>
        </p:nvSpPr>
        <p:spPr>
          <a:xfrm>
            <a:off x="5652120" y="3425763"/>
            <a:ext cx="3394720" cy="1224136"/>
          </a:xfrm>
          <a:prstGeom prst="roundRect">
            <a:avLst/>
          </a:prstGeom>
          <a:solidFill>
            <a:schemeClr val="accent1">
              <a:hueOff val="0"/>
              <a:satOff val="0"/>
              <a:lumOff val="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dirty="0"/>
              <a:t>PACS</a:t>
            </a:r>
          </a:p>
          <a:p>
            <a:pPr algn="ctr"/>
            <a:r>
              <a:rPr lang="ru-RU" dirty="0"/>
              <a:t>Система архивирования и передачи изображений</a:t>
            </a:r>
            <a:endParaRPr lang="x-none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5F525FDD-D58F-4A20-AF45-734D67808729}"/>
              </a:ext>
            </a:extLst>
          </p:cNvPr>
          <p:cNvCxnSpPr>
            <a:cxnSpLocks/>
          </p:cNvCxnSpPr>
          <p:nvPr/>
        </p:nvCxnSpPr>
        <p:spPr>
          <a:xfrm flipH="1">
            <a:off x="3925414" y="3320988"/>
            <a:ext cx="1009597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6BC060E0-D73E-4AEB-AE90-A9B5CA61EE37}"/>
              </a:ext>
            </a:extLst>
          </p:cNvPr>
          <p:cNvCxnSpPr>
            <a:cxnSpLocks/>
          </p:cNvCxnSpPr>
          <p:nvPr/>
        </p:nvCxnSpPr>
        <p:spPr>
          <a:xfrm flipH="1">
            <a:off x="3925414" y="4689140"/>
            <a:ext cx="1009598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91C32101-67C2-4D02-A47B-B459B924A643}"/>
              </a:ext>
            </a:extLst>
          </p:cNvPr>
          <p:cNvCxnSpPr>
            <a:cxnSpLocks/>
          </p:cNvCxnSpPr>
          <p:nvPr/>
        </p:nvCxnSpPr>
        <p:spPr>
          <a:xfrm flipH="1">
            <a:off x="3925414" y="4037831"/>
            <a:ext cx="1009598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C2AFF373-0C1E-4E3E-B81C-A63839BA3CF9}"/>
              </a:ext>
            </a:extLst>
          </p:cNvPr>
          <p:cNvCxnSpPr>
            <a:cxnSpLocks/>
          </p:cNvCxnSpPr>
          <p:nvPr/>
        </p:nvCxnSpPr>
        <p:spPr>
          <a:xfrm>
            <a:off x="4935011" y="3284984"/>
            <a:ext cx="25941" cy="216024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E8D827E8-F66C-42E3-9C3C-083594FDAC18}"/>
              </a:ext>
            </a:extLst>
          </p:cNvPr>
          <p:cNvCxnSpPr>
            <a:cxnSpLocks/>
          </p:cNvCxnSpPr>
          <p:nvPr/>
        </p:nvCxnSpPr>
        <p:spPr>
          <a:xfrm flipH="1">
            <a:off x="4935011" y="4037831"/>
            <a:ext cx="717109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E41726FB-6947-43F9-BD86-1CB00182F476}"/>
              </a:ext>
            </a:extLst>
          </p:cNvPr>
          <p:cNvCxnSpPr>
            <a:cxnSpLocks/>
          </p:cNvCxnSpPr>
          <p:nvPr/>
        </p:nvCxnSpPr>
        <p:spPr>
          <a:xfrm flipH="1">
            <a:off x="3951354" y="5445224"/>
            <a:ext cx="1009598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406EFAE-7273-4D5F-AD45-F9911373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520259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5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3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9FC1A3-FAF0-4C0A-B24C-5C3075879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19499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PACS</a:t>
            </a:r>
            <a:r>
              <a:rPr lang="ru-RU" sz="4000" dirty="0"/>
              <a:t>.</a:t>
            </a:r>
            <a:br>
              <a:rPr lang="ru-RU" sz="4000" dirty="0"/>
            </a:br>
            <a:r>
              <a:rPr lang="ru-RU" sz="4000" dirty="0"/>
              <a:t>Компоненты системы</a:t>
            </a:r>
            <a:endParaRPr lang="x-none" sz="4000" dirty="0"/>
          </a:p>
        </p:txBody>
      </p:sp>
      <p:sp>
        <p:nvSpPr>
          <p:cNvPr id="4" name="Text Box 94">
            <a:extLst>
              <a:ext uri="{FF2B5EF4-FFF2-40B4-BE49-F238E27FC236}">
                <a16:creationId xmlns:a16="http://schemas.microsoft.com/office/drawing/2014/main" xmlns="" id="{104A162F-F9FC-48D1-9669-0F8D094BD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874" y="3947723"/>
            <a:ext cx="299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x-none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Сеть отделения лучевой диагностики</a:t>
            </a:r>
            <a:r>
              <a:rPr kumimoji="0" lang="en-US" altLang="x-none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1Gbps</a:t>
            </a:r>
            <a:endParaRPr kumimoji="0" lang="en-US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06">
            <a:extLst>
              <a:ext uri="{FF2B5EF4-FFF2-40B4-BE49-F238E27FC236}">
                <a16:creationId xmlns:a16="http://schemas.microsoft.com/office/drawing/2014/main" xmlns="" id="{6FDB98D1-34F8-48F0-9284-8DD0AD2C6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0122" y="4249082"/>
            <a:ext cx="1688471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x-none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Сеть ЛПУ </a:t>
            </a:r>
            <a:r>
              <a:rPr kumimoji="0" lang="en-US" altLang="x-none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100Mbps</a:t>
            </a:r>
            <a:endParaRPr kumimoji="0" lang="en-US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Group 80">
            <a:extLst>
              <a:ext uri="{FF2B5EF4-FFF2-40B4-BE49-F238E27FC236}">
                <a16:creationId xmlns:a16="http://schemas.microsoft.com/office/drawing/2014/main" xmlns="" id="{AA2C24FD-116E-4BE8-97CD-0769F2626EC6}"/>
              </a:ext>
            </a:extLst>
          </p:cNvPr>
          <p:cNvGrpSpPr>
            <a:grpSpLocks/>
          </p:cNvGrpSpPr>
          <p:nvPr/>
        </p:nvGrpSpPr>
        <p:grpSpPr bwMode="auto">
          <a:xfrm>
            <a:off x="4258936" y="1818164"/>
            <a:ext cx="2407173" cy="4599014"/>
            <a:chOff x="3929346" y="677098"/>
            <a:chExt cx="1742630" cy="2848635"/>
          </a:xfrm>
        </p:grpSpPr>
        <p:sp>
          <p:nvSpPr>
            <p:cNvPr id="7" name="Rectangle 233">
              <a:extLst>
                <a:ext uri="{FF2B5EF4-FFF2-40B4-BE49-F238E27FC236}">
                  <a16:creationId xmlns:a16="http://schemas.microsoft.com/office/drawing/2014/main" xmlns="" id="{2B863844-61FD-42A1-9686-F141CC506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432" y="680746"/>
              <a:ext cx="1327544" cy="97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ru-RU" sz="1000" b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Сервер </a:t>
              </a:r>
              <a:r>
                <a:rPr lang="en-US" sz="1000" b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PACS</a:t>
              </a:r>
              <a:endPara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8" name="Picture 235" descr="app-server">
              <a:extLst>
                <a:ext uri="{FF2B5EF4-FFF2-40B4-BE49-F238E27FC236}">
                  <a16:creationId xmlns:a16="http://schemas.microsoft.com/office/drawing/2014/main" xmlns="" id="{D02BB873-CD81-46B9-B1AA-46A24D8B5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9346" y="677098"/>
              <a:ext cx="792162" cy="792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235" descr="app-server">
              <a:extLst>
                <a:ext uri="{FF2B5EF4-FFF2-40B4-BE49-F238E27FC236}">
                  <a16:creationId xmlns:a16="http://schemas.microsoft.com/office/drawing/2014/main" xmlns="" id="{EE2DCF62-64CB-43B0-A81D-E0D436270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62998" y="3147293"/>
              <a:ext cx="378343" cy="378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81">
            <a:extLst>
              <a:ext uri="{FF2B5EF4-FFF2-40B4-BE49-F238E27FC236}">
                <a16:creationId xmlns:a16="http://schemas.microsoft.com/office/drawing/2014/main" xmlns="" id="{6FCF5D39-021F-4DFD-8CEC-8E48AF110F3C}"/>
              </a:ext>
            </a:extLst>
          </p:cNvPr>
          <p:cNvGrpSpPr>
            <a:grpSpLocks/>
          </p:cNvGrpSpPr>
          <p:nvPr/>
        </p:nvGrpSpPr>
        <p:grpSpPr bwMode="auto">
          <a:xfrm>
            <a:off x="5108781" y="3359865"/>
            <a:ext cx="1538062" cy="564718"/>
            <a:chOff x="4540185" y="1928258"/>
            <a:chExt cx="1465187" cy="400553"/>
          </a:xfrm>
        </p:grpSpPr>
        <p:pic>
          <p:nvPicPr>
            <p:cNvPr id="10" name="Picture 236" descr="Storage-RAID">
              <a:extLst>
                <a:ext uri="{FF2B5EF4-FFF2-40B4-BE49-F238E27FC236}">
                  <a16:creationId xmlns:a16="http://schemas.microsoft.com/office/drawing/2014/main" xmlns="" id="{17C79A58-EC9B-4498-ABEE-B6028D646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0185" y="1947819"/>
              <a:ext cx="504825" cy="336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238">
              <a:extLst>
                <a:ext uri="{FF2B5EF4-FFF2-40B4-BE49-F238E27FC236}">
                  <a16:creationId xmlns:a16="http://schemas.microsoft.com/office/drawing/2014/main" xmlns="" id="{32056DC8-550D-433F-97AB-482D5E119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008" y="1928258"/>
              <a:ext cx="1232364" cy="400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ru-RU" sz="1000" b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Архив 2-го уровня</a:t>
              </a:r>
              <a:endParaRPr lang="en-US" sz="1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 eaLnBrk="0" fontAlgn="base" hangingPunct="0">
                <a:spcAft>
                  <a:spcPts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(NAS)</a:t>
              </a:r>
              <a:endPara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9A2CF129-0241-4043-9056-864286C29B55}"/>
              </a:ext>
            </a:extLst>
          </p:cNvPr>
          <p:cNvGrpSpPr/>
          <p:nvPr/>
        </p:nvGrpSpPr>
        <p:grpSpPr>
          <a:xfrm>
            <a:off x="539552" y="1513398"/>
            <a:ext cx="8490213" cy="4535491"/>
            <a:chOff x="0" y="-43398"/>
            <a:chExt cx="8490845" cy="4535512"/>
          </a:xfrm>
        </p:grpSpPr>
        <p:grpSp>
          <p:nvGrpSpPr>
            <p:cNvPr id="13" name="Group 82">
              <a:extLst>
                <a:ext uri="{FF2B5EF4-FFF2-40B4-BE49-F238E27FC236}">
                  <a16:creationId xmlns:a16="http://schemas.microsoft.com/office/drawing/2014/main" xmlns="" id="{A099BCE6-77CE-439C-9B7A-9CC44C0A6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8727" y="3019424"/>
              <a:ext cx="2528569" cy="980777"/>
              <a:chOff x="2163415" y="3021014"/>
              <a:chExt cx="2528568" cy="980553"/>
            </a:xfrm>
          </p:grpSpPr>
          <p:sp>
            <p:nvSpPr>
              <p:cNvPr id="45" name="Text Box 81">
                <a:extLst>
                  <a:ext uri="{FF2B5EF4-FFF2-40B4-BE49-F238E27FC236}">
                    <a16:creationId xmlns:a16="http://schemas.microsoft.com/office/drawing/2014/main" xmlns="" id="{6E595132-D830-4F35-B10B-CF5C133BAF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3415" y="3755401"/>
                <a:ext cx="2528568" cy="246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0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Диагностические рабочие станции</a:t>
                </a:r>
                <a:endParaRPr lang="x-non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46" name="Picture 248" descr="2-pacs-monitors">
                <a:extLst>
                  <a:ext uri="{FF2B5EF4-FFF2-40B4-BE49-F238E27FC236}">
                    <a16:creationId xmlns:a16="http://schemas.microsoft.com/office/drawing/2014/main" xmlns="" id="{BCB29F06-EAD5-4EE1-970A-E15B57C5E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760662" y="3021014"/>
                <a:ext cx="769938" cy="770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79">
              <a:extLst>
                <a:ext uri="{FF2B5EF4-FFF2-40B4-BE49-F238E27FC236}">
                  <a16:creationId xmlns:a16="http://schemas.microsoft.com/office/drawing/2014/main" xmlns="" id="{DD9A5CCF-B8B8-436C-BBC0-60D6FCF1B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1226824"/>
              <a:ext cx="3505354" cy="3265290"/>
              <a:chOff x="0" y="1226895"/>
              <a:chExt cx="3506624" cy="3266510"/>
            </a:xfrm>
          </p:grpSpPr>
          <p:pic>
            <p:nvPicPr>
              <p:cNvPr id="36" name="Picture 84" descr="MRI">
                <a:extLst>
                  <a:ext uri="{FF2B5EF4-FFF2-40B4-BE49-F238E27FC236}">
                    <a16:creationId xmlns:a16="http://schemas.microsoft.com/office/drawing/2014/main" xmlns="" id="{5E42DCED-F217-41AF-9F6E-4A33DB40858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06603" y="1519797"/>
                <a:ext cx="919529" cy="919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85" descr="MRI">
                <a:extLst>
                  <a:ext uri="{FF2B5EF4-FFF2-40B4-BE49-F238E27FC236}">
                    <a16:creationId xmlns:a16="http://schemas.microsoft.com/office/drawing/2014/main" xmlns="" id="{A72C9E84-DDAC-449D-8E6A-6DD62D15391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6837" y="2809389"/>
                <a:ext cx="913878" cy="913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 Box 114">
                <a:extLst>
                  <a:ext uri="{FF2B5EF4-FFF2-40B4-BE49-F238E27FC236}">
                    <a16:creationId xmlns:a16="http://schemas.microsoft.com/office/drawing/2014/main" xmlns="" id="{417E93C6-202F-4FE0-B5B7-314773B7A1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3597" y="1399284"/>
                <a:ext cx="720724" cy="2675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tr-TR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MR</a:t>
                </a:r>
                <a:endParaRPr lang="x-none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0" name="Text Box 115">
                <a:extLst>
                  <a:ext uri="{FF2B5EF4-FFF2-40B4-BE49-F238E27FC236}">
                    <a16:creationId xmlns:a16="http://schemas.microsoft.com/office/drawing/2014/main" xmlns="" id="{47B8610F-ABF1-4DE8-9E85-B2A8B75D8D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268" y="3501556"/>
                <a:ext cx="457199" cy="5506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ts val="1440"/>
                  </a:spcBef>
                  <a:spcAft>
                    <a:spcPts val="720"/>
                  </a:spcAft>
                </a:pPr>
                <a:r>
                  <a:rPr lang="tr-TR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CT</a:t>
                </a:r>
                <a:endParaRPr lang="x-none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1" name="Text Box 116">
                <a:extLst>
                  <a:ext uri="{FF2B5EF4-FFF2-40B4-BE49-F238E27FC236}">
                    <a16:creationId xmlns:a16="http://schemas.microsoft.com/office/drawing/2014/main" xmlns="" id="{59FB1C1E-B024-45CF-8D29-A0F2E1BB55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082" y="3942730"/>
                <a:ext cx="685799" cy="5506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ts val="1440"/>
                  </a:spcBef>
                  <a:spcAft>
                    <a:spcPts val="720"/>
                  </a:spcAft>
                </a:pPr>
                <a:r>
                  <a:rPr lang="tr-TR" sz="12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US</a:t>
                </a:r>
                <a:endParaRPr lang="x-non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42" name="Picture 196" descr="CR-Classic-Elite">
                <a:extLst>
                  <a:ext uri="{FF2B5EF4-FFF2-40B4-BE49-F238E27FC236}">
                    <a16:creationId xmlns:a16="http://schemas.microsoft.com/office/drawing/2014/main" xmlns="" id="{C2E5F10C-5072-44E9-BA47-8C22318BF3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400" y="1506993"/>
                <a:ext cx="488806" cy="731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Text Box 197">
                <a:extLst>
                  <a:ext uri="{FF2B5EF4-FFF2-40B4-BE49-F238E27FC236}">
                    <a16:creationId xmlns:a16="http://schemas.microsoft.com/office/drawing/2014/main" xmlns="" id="{44946F88-5A87-4B65-894C-C805758AE0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226895"/>
                <a:ext cx="457216" cy="35254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tr-TR" sz="12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CR</a:t>
                </a:r>
                <a:endParaRPr lang="x-non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44" name="Picture 245">
                <a:extLst>
                  <a:ext uri="{FF2B5EF4-FFF2-40B4-BE49-F238E27FC236}">
                    <a16:creationId xmlns:a16="http://schemas.microsoft.com/office/drawing/2014/main" xmlns="" id="{9A289425-0039-432A-9B3D-9195260148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176336" y="3020476"/>
                <a:ext cx="541293" cy="859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Text Box 110">
                <a:extLst>
                  <a:ext uri="{FF2B5EF4-FFF2-40B4-BE49-F238E27FC236}">
                    <a16:creationId xmlns:a16="http://schemas.microsoft.com/office/drawing/2014/main" xmlns="" id="{E155515B-F912-44E4-8F68-CB2BE8B2E4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1582" y="2667460"/>
                <a:ext cx="2315042" cy="33868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DICOM</a:t>
                </a:r>
                <a:endParaRPr lang="x-none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BF9124C1-97CF-4243-AB35-6339EABB7384}"/>
                </a:ext>
              </a:extLst>
            </p:cNvPr>
            <p:cNvGrpSpPr/>
            <p:nvPr/>
          </p:nvGrpSpPr>
          <p:grpSpPr>
            <a:xfrm>
              <a:off x="0" y="-43398"/>
              <a:ext cx="8490845" cy="4361974"/>
              <a:chOff x="0" y="-43398"/>
              <a:chExt cx="8490845" cy="4361974"/>
            </a:xfrm>
          </p:grpSpPr>
          <p:sp>
            <p:nvSpPr>
              <p:cNvPr id="19" name="Text Box 107">
                <a:extLst>
                  <a:ext uri="{FF2B5EF4-FFF2-40B4-BE49-F238E27FC236}">
                    <a16:creationId xmlns:a16="http://schemas.microsoft.com/office/drawing/2014/main" xmlns="" id="{D6CCC382-10FF-49C2-A0C8-C499AE847A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9117" y="3549086"/>
                <a:ext cx="1233804" cy="400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П</a:t>
                </a:r>
                <a:r>
                  <a:rPr lang="ru-RU" sz="10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росмотровые станции</a:t>
                </a:r>
                <a:endParaRPr lang="x-non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0" name="Group 77">
                <a:extLst>
                  <a:ext uri="{FF2B5EF4-FFF2-40B4-BE49-F238E27FC236}">
                    <a16:creationId xmlns:a16="http://schemas.microsoft.com/office/drawing/2014/main" xmlns="" id="{B7B4A8B3-13C4-4662-A93F-69834ABB47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62102"/>
                <a:ext cx="6931660" cy="3638099"/>
                <a:chOff x="1587" y="361988"/>
                <a:chExt cx="6932283" cy="3639143"/>
              </a:xfrm>
            </p:grpSpPr>
            <p:cxnSp>
              <p:nvCxnSpPr>
                <p:cNvPr id="26" name="Line 100">
                  <a:extLst>
                    <a:ext uri="{FF2B5EF4-FFF2-40B4-BE49-F238E27FC236}">
                      <a16:creationId xmlns:a16="http://schemas.microsoft.com/office/drawing/2014/main" xmlns="" id="{7F4DD1A5-1DC1-49E5-B112-4E8D4E62AF1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933870" y="361988"/>
                  <a:ext cx="0" cy="2278144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" name="Line 89">
                  <a:extLst>
                    <a:ext uri="{FF2B5EF4-FFF2-40B4-BE49-F238E27FC236}">
                      <a16:creationId xmlns:a16="http://schemas.microsoft.com/office/drawing/2014/main" xmlns="" id="{0EF5B73E-02B4-4BAD-B29F-505F2156F2BE}"/>
                    </a:ext>
                  </a:extLst>
                </p:cNvPr>
                <p:cNvCxnSpPr/>
                <p:nvPr/>
              </p:nvCxnSpPr>
              <p:spPr bwMode="auto">
                <a:xfrm flipV="1">
                  <a:off x="1587" y="2640131"/>
                  <a:ext cx="6932283" cy="26241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" name="Line 90">
                  <a:extLst>
                    <a:ext uri="{FF2B5EF4-FFF2-40B4-BE49-F238E27FC236}">
                      <a16:creationId xmlns:a16="http://schemas.microsoft.com/office/drawing/2014/main" xmlns="" id="{ED00D9D5-85DD-44D7-9630-B5ED068D433B}"/>
                    </a:ext>
                  </a:extLst>
                </p:cNvPr>
                <p:cNvCxnSpPr/>
                <p:nvPr/>
              </p:nvCxnSpPr>
              <p:spPr bwMode="auto">
                <a:xfrm flipV="1">
                  <a:off x="241300" y="2357437"/>
                  <a:ext cx="0" cy="304800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" name="Line 91">
                  <a:extLst>
                    <a:ext uri="{FF2B5EF4-FFF2-40B4-BE49-F238E27FC236}">
                      <a16:creationId xmlns:a16="http://schemas.microsoft.com/office/drawing/2014/main" xmlns="" id="{49EF9618-607B-4847-B1A5-E191B72DF830}"/>
                    </a:ext>
                  </a:extLst>
                </p:cNvPr>
                <p:cNvCxnSpPr/>
                <p:nvPr/>
              </p:nvCxnSpPr>
              <p:spPr bwMode="auto">
                <a:xfrm flipV="1">
                  <a:off x="384175" y="2667000"/>
                  <a:ext cx="0" cy="304800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" name="Line 92">
                  <a:extLst>
                    <a:ext uri="{FF2B5EF4-FFF2-40B4-BE49-F238E27FC236}">
                      <a16:creationId xmlns:a16="http://schemas.microsoft.com/office/drawing/2014/main" xmlns="" id="{1F6BD728-7658-4FAB-AF70-E6B35DDB00C1}"/>
                    </a:ext>
                  </a:extLst>
                </p:cNvPr>
                <p:cNvCxnSpPr/>
                <p:nvPr/>
              </p:nvCxnSpPr>
              <p:spPr bwMode="auto">
                <a:xfrm flipV="1">
                  <a:off x="1176337" y="2335331"/>
                  <a:ext cx="0" cy="304800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" name="Line 93">
                  <a:extLst>
                    <a:ext uri="{FF2B5EF4-FFF2-40B4-BE49-F238E27FC236}">
                      <a16:creationId xmlns:a16="http://schemas.microsoft.com/office/drawing/2014/main" xmlns="" id="{86E34275-4F13-4D09-B57B-28D180EA1C88}"/>
                    </a:ext>
                  </a:extLst>
                </p:cNvPr>
                <p:cNvCxnSpPr/>
                <p:nvPr/>
              </p:nvCxnSpPr>
              <p:spPr bwMode="auto">
                <a:xfrm flipV="1">
                  <a:off x="4822825" y="2346014"/>
                  <a:ext cx="0" cy="304800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" name="Line 112">
                  <a:extLst>
                    <a:ext uri="{FF2B5EF4-FFF2-40B4-BE49-F238E27FC236}">
                      <a16:creationId xmlns:a16="http://schemas.microsoft.com/office/drawing/2014/main" xmlns="" id="{972DDB31-666D-4ED2-B855-B98ABC2D981D}"/>
                    </a:ext>
                  </a:extLst>
                </p:cNvPr>
                <p:cNvCxnSpPr/>
                <p:nvPr/>
              </p:nvCxnSpPr>
              <p:spPr bwMode="auto">
                <a:xfrm flipV="1">
                  <a:off x="1320800" y="2667000"/>
                  <a:ext cx="0" cy="304800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" name="Line 161">
                  <a:extLst>
                    <a:ext uri="{FF2B5EF4-FFF2-40B4-BE49-F238E27FC236}">
                      <a16:creationId xmlns:a16="http://schemas.microsoft.com/office/drawing/2014/main" xmlns="" id="{37049BF8-8DE0-4E41-AA66-93508791D56E}"/>
                    </a:ext>
                  </a:extLst>
                </p:cNvPr>
                <p:cNvCxnSpPr/>
                <p:nvPr/>
              </p:nvCxnSpPr>
              <p:spPr bwMode="auto">
                <a:xfrm flipV="1">
                  <a:off x="3119437" y="2665412"/>
                  <a:ext cx="0" cy="304800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" name="Line 243">
                  <a:extLst>
                    <a:ext uri="{FF2B5EF4-FFF2-40B4-BE49-F238E27FC236}">
                      <a16:creationId xmlns:a16="http://schemas.microsoft.com/office/drawing/2014/main" xmlns="" id="{F3BCC246-4EBD-4EB8-B4F1-A13EBE1AADBA}"/>
                    </a:ext>
                  </a:extLst>
                </p:cNvPr>
                <p:cNvCxnSpPr/>
                <p:nvPr/>
              </p:nvCxnSpPr>
              <p:spPr bwMode="auto">
                <a:xfrm flipV="1">
                  <a:off x="5737248" y="2650816"/>
                  <a:ext cx="0" cy="304800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" name="Line 93">
                  <a:extLst>
                    <a:ext uri="{FF2B5EF4-FFF2-40B4-BE49-F238E27FC236}">
                      <a16:creationId xmlns:a16="http://schemas.microsoft.com/office/drawing/2014/main" xmlns="" id="{3D6F8BCA-C638-4E8A-8A18-334FE408B28B}"/>
                    </a:ext>
                  </a:extLst>
                </p:cNvPr>
                <p:cNvCxnSpPr/>
                <p:nvPr/>
              </p:nvCxnSpPr>
              <p:spPr bwMode="auto">
                <a:xfrm flipV="1">
                  <a:off x="4308886" y="1359595"/>
                  <a:ext cx="184" cy="1280536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Line 161">
                  <a:extLst>
                    <a:ext uri="{FF2B5EF4-FFF2-40B4-BE49-F238E27FC236}">
                      <a16:creationId xmlns:a16="http://schemas.microsoft.com/office/drawing/2014/main" xmlns="" id="{A168FF7C-EA6F-4D6D-9850-8C4DA5EEDE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995501" y="2665413"/>
                  <a:ext cx="0" cy="1335718"/>
                </a:xfrm>
                <a:prstGeom prst="line">
                  <a:avLst/>
                </a:prstGeom>
                <a:noFill/>
                <a:ln w="76200">
                  <a:solidFill>
                    <a:srgbClr val="FF9933"/>
                  </a:solidFill>
                  <a:round/>
                  <a:headEnd/>
                  <a:tailEnd/>
                </a:ln>
              </p:spPr>
            </p:cxnSp>
          </p:grpSp>
          <p:pic>
            <p:nvPicPr>
              <p:cNvPr id="21" name="Picture 101" descr="monitor">
                <a:extLst>
                  <a:ext uri="{FF2B5EF4-FFF2-40B4-BE49-F238E27FC236}">
                    <a16:creationId xmlns:a16="http://schemas.microsoft.com/office/drawing/2014/main" xmlns="" id="{4F46F8B1-C692-4039-982D-1887A5F39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629400" y="890642"/>
                <a:ext cx="456565" cy="456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02" descr="monitor">
                <a:extLst>
                  <a:ext uri="{FF2B5EF4-FFF2-40B4-BE49-F238E27FC236}">
                    <a16:creationId xmlns:a16="http://schemas.microsoft.com/office/drawing/2014/main" xmlns="" id="{406E1B6D-992D-474B-A7EF-D6DE07203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24600" y="966831"/>
                <a:ext cx="456565" cy="456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103" descr="monitor">
                <a:extLst>
                  <a:ext uri="{FF2B5EF4-FFF2-40B4-BE49-F238E27FC236}">
                    <a16:creationId xmlns:a16="http://schemas.microsoft.com/office/drawing/2014/main" xmlns="" id="{F2C95F67-5DEC-4A23-ADB8-452D556F0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934200" y="814431"/>
                <a:ext cx="456565" cy="456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104" descr="monitor">
                <a:extLst>
                  <a:ext uri="{FF2B5EF4-FFF2-40B4-BE49-F238E27FC236}">
                    <a16:creationId xmlns:a16="http://schemas.microsoft.com/office/drawing/2014/main" xmlns="" id="{BEB9C7DB-3C92-4DDB-A1EF-056BAB19D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934200" y="1195435"/>
                <a:ext cx="456565" cy="456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05" descr="monitor">
                <a:extLst>
                  <a:ext uri="{FF2B5EF4-FFF2-40B4-BE49-F238E27FC236}">
                    <a16:creationId xmlns:a16="http://schemas.microsoft.com/office/drawing/2014/main" xmlns="" id="{8791FADE-5397-4F78-8949-669E2AB10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629400" y="1271631"/>
                <a:ext cx="456565" cy="456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Text Box 107">
                <a:extLst>
                  <a:ext uri="{FF2B5EF4-FFF2-40B4-BE49-F238E27FC236}">
                    <a16:creationId xmlns:a16="http://schemas.microsoft.com/office/drawing/2014/main" xmlns="" id="{1201FF6E-13E9-49CD-9655-7081AA042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57041" y="908995"/>
                <a:ext cx="1233804" cy="400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П</a:t>
                </a:r>
                <a:r>
                  <a:rPr lang="ru-RU" sz="10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росмотровые станции</a:t>
                </a:r>
                <a:endParaRPr lang="x-non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0" name="Text Box 107">
                <a:extLst>
                  <a:ext uri="{FF2B5EF4-FFF2-40B4-BE49-F238E27FC236}">
                    <a16:creationId xmlns:a16="http://schemas.microsoft.com/office/drawing/2014/main" xmlns="" id="{8AA6DF51-E081-40BC-A7A2-15F6170FC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0170" y="3918464"/>
                <a:ext cx="2138239" cy="400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Другие устройства</a:t>
                </a:r>
                <a:r>
                  <a:rPr lang="ru-RU" sz="1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</a:p>
              <a:p>
                <a:pPr algn="ctr" fontAlgn="base">
                  <a:spcAft>
                    <a:spcPts val="0"/>
                  </a:spcAft>
                </a:pPr>
                <a:r>
                  <a:rPr lang="ru-RU" sz="1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Принтер</a:t>
                </a:r>
                <a:r>
                  <a:rPr 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</a:t>
                </a:r>
                <a:r>
                  <a:rPr lang="ru-RU" sz="1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станция записи </a:t>
                </a:r>
                <a:r>
                  <a:rPr 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CD</a:t>
                </a:r>
                <a:endParaRPr lang="x-non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62" name="Picture 105" descr="monitor">
                <a:extLst>
                  <a:ext uri="{FF2B5EF4-FFF2-40B4-BE49-F238E27FC236}">
                    <a16:creationId xmlns:a16="http://schemas.microsoft.com/office/drawing/2014/main" xmlns="" id="{5176530F-C88A-492C-AA49-A0D478066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800476" y="-43398"/>
                <a:ext cx="456565" cy="456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Text Box 107">
                <a:extLst>
                  <a:ext uri="{FF2B5EF4-FFF2-40B4-BE49-F238E27FC236}">
                    <a16:creationId xmlns:a16="http://schemas.microsoft.com/office/drawing/2014/main" xmlns="" id="{6D47520A-271D-4543-857B-31D51E12E9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9406" y="1944803"/>
                <a:ext cx="1233804" cy="246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Интернет</a:t>
                </a:r>
                <a:endParaRPr lang="x-non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248" descr="2-pacs-monitors">
              <a:extLst>
                <a:ext uri="{FF2B5EF4-FFF2-40B4-BE49-F238E27FC236}">
                  <a16:creationId xmlns:a16="http://schemas.microsoft.com/office/drawing/2014/main" xmlns="" id="{EE618171-CBA4-403E-8AAD-B3B23999A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40943" y="3019422"/>
              <a:ext cx="769938" cy="77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Rectangle 57">
            <a:extLst>
              <a:ext uri="{FF2B5EF4-FFF2-40B4-BE49-F238E27FC236}">
                <a16:creationId xmlns:a16="http://schemas.microsoft.com/office/drawing/2014/main" xmlns="" id="{91077D78-D747-4546-B67F-0C57B3114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573" y="8709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B39C807A-8412-4851-9315-3B3DD6F5CC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3666" y="4542593"/>
            <a:ext cx="768163" cy="7681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C18767-28C5-4F31-B348-0FD47F706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1676" y="4496212"/>
            <a:ext cx="1066892" cy="609653"/>
          </a:xfrm>
          <a:prstGeom prst="rect">
            <a:avLst/>
          </a:prstGeom>
        </p:spPr>
      </p:pic>
      <p:sp>
        <p:nvSpPr>
          <p:cNvPr id="56" name="Text Box 107">
            <a:extLst>
              <a:ext uri="{FF2B5EF4-FFF2-40B4-BE49-F238E27FC236}">
                <a16:creationId xmlns:a16="http://schemas.microsoft.com/office/drawing/2014/main" xmlns="" id="{FBA5BF8C-5EB1-4BD0-95BF-5DF2B8E73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939" y="1582965"/>
            <a:ext cx="12337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Пациент</a:t>
            </a:r>
            <a:endParaRPr lang="x-non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F1AA26FB-B408-4A88-804C-8F3328D4D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1946" y="3349661"/>
            <a:ext cx="815012" cy="600737"/>
          </a:xfrm>
          <a:prstGeom prst="rect">
            <a:avLst/>
          </a:prstGeom>
          <a:noFill/>
          <a:effectLst>
            <a:glow rad="127000">
              <a:schemeClr val="tx2">
                <a:lumMod val="60000"/>
                <a:lumOff val="40000"/>
              </a:schemeClr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5EB94940-938E-4B75-89FD-8FD8FCFB96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6595" y="5891419"/>
            <a:ext cx="379809" cy="400111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7FE75D2A-71F6-4EBE-AC15-8B2F21A0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6</a:t>
            </a:fld>
            <a:endParaRPr lang="es-ES"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6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19" name="AutoShape 35"/>
          <p:cNvSpPr>
            <a:spLocks noChangeArrowheads="1"/>
          </p:cNvSpPr>
          <p:nvPr/>
        </p:nvSpPr>
        <p:spPr bwMode="auto">
          <a:xfrm>
            <a:off x="971550" y="1916113"/>
            <a:ext cx="2376488" cy="3313112"/>
          </a:xfrm>
          <a:prstGeom prst="roundRect">
            <a:avLst>
              <a:gd name="adj" fmla="val 16667"/>
            </a:avLst>
          </a:prstGeom>
          <a:solidFill>
            <a:srgbClr val="AABBC2"/>
          </a:solidFill>
          <a:ln w="9525" algn="ctr">
            <a:solidFill>
              <a:srgbClr val="99ADB5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it-IT" sz="2400">
              <a:ea typeface="ヒラギノ角ゴ Pro W3" charset="0"/>
              <a:cs typeface="Arial" pitchFamily="34" charset="0"/>
            </a:endParaRPr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3" y="1"/>
            <a:ext cx="8558107" cy="123348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Компоненты системы </a:t>
            </a:r>
            <a:r>
              <a:rPr lang="en-US" dirty="0"/>
              <a:t>PACS.</a:t>
            </a:r>
            <a:br>
              <a:rPr lang="en-US" dirty="0"/>
            </a:br>
            <a:r>
              <a:rPr lang="ru-RU" sz="3600" dirty="0"/>
              <a:t>Один сервер с резервным копированием</a:t>
            </a:r>
            <a:endParaRPr lang="it-IT" dirty="0"/>
          </a:p>
        </p:txBody>
      </p:sp>
      <p:pic>
        <p:nvPicPr>
          <p:cNvPr id="144403" name="Picture 19" descr="Storage-RA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75" y="3729038"/>
            <a:ext cx="2068513" cy="1389062"/>
          </a:xfrm>
          <a:prstGeom prst="rect">
            <a:avLst/>
          </a:prstGeom>
          <a:noFill/>
        </p:spPr>
      </p:pic>
      <p:sp>
        <p:nvSpPr>
          <p:cNvPr id="144404" name="Text Box 20"/>
          <p:cNvSpPr txBox="1">
            <a:spLocks noChangeArrowheads="1"/>
          </p:cNvSpPr>
          <p:nvPr/>
        </p:nvSpPr>
        <p:spPr bwMode="auto">
          <a:xfrm>
            <a:off x="1765300" y="5211763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546B74"/>
                </a:solidFill>
              </a:rPr>
              <a:t>WFM</a:t>
            </a:r>
          </a:p>
        </p:txBody>
      </p:sp>
      <p:pic>
        <p:nvPicPr>
          <p:cNvPr id="144405" name="Picture 21" descr="RackSer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3488" y="2822575"/>
            <a:ext cx="1974850" cy="1327150"/>
          </a:xfrm>
          <a:prstGeom prst="rect">
            <a:avLst/>
          </a:prstGeom>
          <a:noFill/>
        </p:spPr>
      </p:pic>
      <p:sp>
        <p:nvSpPr>
          <p:cNvPr id="144406" name="Text Box 22"/>
          <p:cNvSpPr txBox="1">
            <a:spLocks noChangeArrowheads="1"/>
          </p:cNvSpPr>
          <p:nvPr/>
        </p:nvSpPr>
        <p:spPr bwMode="auto">
          <a:xfrm rot="16200000">
            <a:off x="840581" y="3234532"/>
            <a:ext cx="555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it-IT" sz="1200" b="1"/>
              <a:t>RAID</a:t>
            </a:r>
          </a:p>
        </p:txBody>
      </p:sp>
      <p:sp>
        <p:nvSpPr>
          <p:cNvPr id="144407" name="Text Box 23"/>
          <p:cNvSpPr txBox="1">
            <a:spLocks noChangeArrowheads="1"/>
          </p:cNvSpPr>
          <p:nvPr/>
        </p:nvSpPr>
        <p:spPr bwMode="auto">
          <a:xfrm rot="16200000">
            <a:off x="788779" y="4282689"/>
            <a:ext cx="6671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ru-RU" sz="1200" b="1" dirty="0"/>
              <a:t>СЕРВЕР</a:t>
            </a:r>
            <a:endParaRPr lang="it-IT" sz="1200" b="1" dirty="0"/>
          </a:p>
        </p:txBody>
      </p:sp>
      <p:sp>
        <p:nvSpPr>
          <p:cNvPr id="144411" name="Text Box 27"/>
          <p:cNvSpPr txBox="1">
            <a:spLocks noChangeArrowheads="1"/>
          </p:cNvSpPr>
          <p:nvPr/>
        </p:nvSpPr>
        <p:spPr bwMode="auto">
          <a:xfrm rot="16200000">
            <a:off x="867333" y="2391976"/>
            <a:ext cx="5084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it-IT" sz="1200" b="1" dirty="0"/>
              <a:t>NAS</a:t>
            </a:r>
          </a:p>
        </p:txBody>
      </p:sp>
      <p:cxnSp>
        <p:nvCxnSpPr>
          <p:cNvPr id="144412" name="AutoShape 28"/>
          <p:cNvCxnSpPr>
            <a:cxnSpLocks noChangeShapeType="1"/>
            <a:stCxn id="0" idx="3"/>
            <a:endCxn id="0" idx="3"/>
          </p:cNvCxnSpPr>
          <p:nvPr/>
        </p:nvCxnSpPr>
        <p:spPr bwMode="auto">
          <a:xfrm flipH="1" flipV="1">
            <a:off x="3197225" y="2568575"/>
            <a:ext cx="11113" cy="917575"/>
          </a:xfrm>
          <a:prstGeom prst="bentConnector3">
            <a:avLst>
              <a:gd name="adj1" fmla="val -2057144"/>
            </a:avLst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 type="triangle" w="med" len="med"/>
          </a:ln>
          <a:effectLst/>
        </p:spPr>
      </p:cxnSp>
      <p:pic>
        <p:nvPicPr>
          <p:cNvPr id="144425" name="Picture 41" descr="Database-go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3500438"/>
            <a:ext cx="696913" cy="1008062"/>
          </a:xfrm>
          <a:prstGeom prst="rect">
            <a:avLst/>
          </a:prstGeom>
          <a:noFill/>
        </p:spPr>
      </p:pic>
      <p:sp>
        <p:nvSpPr>
          <p:cNvPr id="144426" name="Text Box 42"/>
          <p:cNvSpPr txBox="1">
            <a:spLocks noChangeArrowheads="1"/>
          </p:cNvSpPr>
          <p:nvPr/>
        </p:nvSpPr>
        <p:spPr bwMode="auto">
          <a:xfrm>
            <a:off x="2963461" y="3965067"/>
            <a:ext cx="3369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000" dirty="0"/>
              <a:t>БД</a:t>
            </a:r>
            <a:endParaRPr lang="it-IT" sz="1000" dirty="0"/>
          </a:p>
        </p:txBody>
      </p:sp>
      <p:sp>
        <p:nvSpPr>
          <p:cNvPr id="144427" name="Rectangle 43"/>
          <p:cNvSpPr>
            <a:spLocks noChangeArrowheads="1"/>
          </p:cNvSpPr>
          <p:nvPr/>
        </p:nvSpPr>
        <p:spPr bwMode="auto">
          <a:xfrm>
            <a:off x="3924300" y="1843088"/>
            <a:ext cx="4914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5000"/>
              </a:lnSpc>
              <a:spcAft>
                <a:spcPct val="40000"/>
              </a:spcAft>
            </a:pPr>
            <a:r>
              <a:rPr lang="ru-RU" sz="2000" b="1" dirty="0"/>
              <a:t>ОПИСАНИЕ</a:t>
            </a:r>
            <a:endParaRPr lang="it-IT" sz="2000" b="1" dirty="0"/>
          </a:p>
          <a:p>
            <a:pPr algn="just">
              <a:lnSpc>
                <a:spcPct val="95000"/>
              </a:lnSpc>
              <a:spcAft>
                <a:spcPct val="40000"/>
              </a:spcAft>
            </a:pPr>
            <a:r>
              <a:rPr lang="ru-RU" sz="1600" dirty="0"/>
              <a:t>Сервер с дисковым массивом </a:t>
            </a:r>
            <a:r>
              <a:rPr lang="en-US" sz="1600" dirty="0"/>
              <a:t>RAID </a:t>
            </a:r>
            <a:r>
              <a:rPr lang="ru-RU" sz="1600" dirty="0"/>
              <a:t>использует одну базу данных (например, </a:t>
            </a:r>
            <a:r>
              <a:rPr lang="en-US" sz="1600" dirty="0"/>
              <a:t>Oracle</a:t>
            </a:r>
            <a:r>
              <a:rPr lang="ru-RU" sz="1600" dirty="0"/>
              <a:t>)</a:t>
            </a:r>
            <a:r>
              <a:rPr lang="en-US" sz="1600" dirty="0"/>
              <a:t> </a:t>
            </a:r>
            <a:r>
              <a:rPr lang="ru-RU" sz="1600" dirty="0"/>
              <a:t>с резервной копией изображений </a:t>
            </a:r>
            <a:r>
              <a:rPr lang="en-US" sz="1600" dirty="0"/>
              <a:t>DICOM </a:t>
            </a:r>
            <a:r>
              <a:rPr lang="ru-RU" sz="1600" dirty="0"/>
              <a:t>на сетевом хранилище </a:t>
            </a:r>
            <a:r>
              <a:rPr lang="en-US" sz="1600" dirty="0"/>
              <a:t>NAS. </a:t>
            </a:r>
          </a:p>
        </p:txBody>
      </p:sp>
      <p:sp>
        <p:nvSpPr>
          <p:cNvPr id="144428" name="AutoShape 44"/>
          <p:cNvSpPr>
            <a:spLocks noChangeArrowheads="1"/>
          </p:cNvSpPr>
          <p:nvPr/>
        </p:nvSpPr>
        <p:spPr bwMode="auto">
          <a:xfrm>
            <a:off x="3924300" y="3644900"/>
            <a:ext cx="2447925" cy="2520950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457200" indent="-457200" algn="ctr">
              <a:lnSpc>
                <a:spcPct val="95000"/>
              </a:lnSpc>
              <a:spcAft>
                <a:spcPct val="40000"/>
              </a:spcAft>
            </a:pPr>
            <a:r>
              <a:rPr lang="ru-RU" sz="2000" b="1" dirty="0"/>
              <a:t>ПРЕИМУЩЕСТВА</a:t>
            </a:r>
            <a:endParaRPr lang="it-IT" sz="2000" b="1" dirty="0"/>
          </a:p>
          <a:p>
            <a:pPr marL="457200" indent="-457200">
              <a:lnSpc>
                <a:spcPct val="95000"/>
              </a:lnSpc>
              <a:spcAft>
                <a:spcPct val="40000"/>
              </a:spcAft>
              <a:buFontTx/>
              <a:buAutoNum type="arabicPeriod"/>
            </a:pPr>
            <a:r>
              <a:rPr lang="ru-RU" sz="1600" dirty="0"/>
              <a:t>Цена</a:t>
            </a:r>
            <a:r>
              <a:rPr lang="it-IT" sz="1600" dirty="0"/>
              <a:t> </a:t>
            </a:r>
          </a:p>
          <a:p>
            <a:pPr marL="457200" indent="-457200">
              <a:lnSpc>
                <a:spcPct val="95000"/>
              </a:lnSpc>
              <a:spcAft>
                <a:spcPct val="40000"/>
              </a:spcAft>
              <a:buFontTx/>
              <a:buAutoNum type="arabicPeriod"/>
            </a:pPr>
            <a:r>
              <a:rPr lang="ru-RU" sz="1600" dirty="0"/>
              <a:t>Восстановление при аварии</a:t>
            </a:r>
            <a:endParaRPr lang="it-IT" sz="1600" dirty="0"/>
          </a:p>
          <a:p>
            <a:pPr marL="457200" indent="-457200">
              <a:lnSpc>
                <a:spcPct val="95000"/>
              </a:lnSpc>
              <a:spcAft>
                <a:spcPct val="40000"/>
              </a:spcAft>
              <a:buFontTx/>
              <a:buAutoNum type="arabicPeriod"/>
            </a:pPr>
            <a:r>
              <a:rPr lang="ru-RU" sz="1600" dirty="0"/>
              <a:t>Использование</a:t>
            </a:r>
            <a:r>
              <a:rPr lang="it-IT" sz="1600" dirty="0"/>
              <a:t> NAS </a:t>
            </a:r>
            <a:r>
              <a:rPr lang="ru-RU" sz="1600" dirty="0"/>
              <a:t>в целях эффективного и дешевого масштабирования</a:t>
            </a:r>
            <a:endParaRPr lang="it-IT" sz="1600" dirty="0"/>
          </a:p>
        </p:txBody>
      </p:sp>
      <p:sp>
        <p:nvSpPr>
          <p:cNvPr id="144429" name="AutoShape 45"/>
          <p:cNvSpPr>
            <a:spLocks noChangeArrowheads="1"/>
          </p:cNvSpPr>
          <p:nvPr/>
        </p:nvSpPr>
        <p:spPr bwMode="auto">
          <a:xfrm>
            <a:off x="6537325" y="3643313"/>
            <a:ext cx="2488326" cy="2520950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457200" indent="-457200" algn="ctr">
              <a:lnSpc>
                <a:spcPct val="95000"/>
              </a:lnSpc>
              <a:spcAft>
                <a:spcPct val="40000"/>
              </a:spcAft>
            </a:pPr>
            <a:r>
              <a:rPr lang="ru-RU" sz="2000" b="1" dirty="0"/>
              <a:t>ОГРАНИЧЕНИЯ</a:t>
            </a:r>
            <a:endParaRPr lang="it-IT" sz="2000" b="1" dirty="0"/>
          </a:p>
          <a:p>
            <a:pPr marL="457200" indent="-457200">
              <a:lnSpc>
                <a:spcPct val="95000"/>
              </a:lnSpc>
              <a:spcAft>
                <a:spcPct val="40000"/>
              </a:spcAft>
              <a:buFontTx/>
              <a:buAutoNum type="arabicPeriod"/>
            </a:pPr>
            <a:r>
              <a:rPr lang="ru-RU" sz="1600" dirty="0"/>
              <a:t>Восстановление работоспособности</a:t>
            </a:r>
            <a:endParaRPr lang="it-IT" sz="1600" dirty="0"/>
          </a:p>
          <a:p>
            <a:pPr marL="457200" indent="-457200">
              <a:lnSpc>
                <a:spcPct val="95000"/>
              </a:lnSpc>
              <a:spcAft>
                <a:spcPct val="40000"/>
              </a:spcAft>
              <a:buFontTx/>
              <a:buAutoNum type="arabicPeriod"/>
            </a:pPr>
            <a:r>
              <a:rPr lang="ru-RU" sz="1600" dirty="0"/>
              <a:t>Одна копия базы данных</a:t>
            </a:r>
            <a:endParaRPr lang="it-IT" sz="1600" dirty="0"/>
          </a:p>
        </p:txBody>
      </p:sp>
      <p:sp>
        <p:nvSpPr>
          <p:cNvPr id="144430" name="Text Box 46"/>
          <p:cNvSpPr txBox="1">
            <a:spLocks noChangeArrowheads="1"/>
          </p:cNvSpPr>
          <p:nvPr/>
        </p:nvSpPr>
        <p:spPr bwMode="auto">
          <a:xfrm rot="5400000">
            <a:off x="2734636" y="2961855"/>
            <a:ext cx="17602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546B74"/>
                </a:solidFill>
              </a:rPr>
              <a:t>Резервное копирование</a:t>
            </a:r>
            <a:endParaRPr lang="it-IT" sz="1000" b="1" dirty="0">
              <a:solidFill>
                <a:srgbClr val="546B74"/>
              </a:solidFill>
            </a:endParaRPr>
          </a:p>
        </p:txBody>
      </p:sp>
      <p:pic>
        <p:nvPicPr>
          <p:cNvPr id="23" name="Picture 21" descr="RackSer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844824"/>
            <a:ext cx="1974850" cy="1327150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79C0E39-3687-4F30-BE8F-FBBD6592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7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/>
          </p:cNvSpPr>
          <p:nvPr>
            <p:ph type="ctrTitle"/>
          </p:nvPr>
        </p:nvSpPr>
        <p:spPr>
          <a:xfrm>
            <a:off x="541784" y="10486"/>
            <a:ext cx="8134672" cy="1164358"/>
          </a:xfrm>
        </p:spPr>
        <p:txBody>
          <a:bodyPr>
            <a:normAutofit/>
          </a:bodyPr>
          <a:lstStyle/>
          <a:p>
            <a:pPr algn="l"/>
            <a:r>
              <a:rPr lang="ru-RU" sz="4000" dirty="0"/>
              <a:t>Серверный кластер системы </a:t>
            </a:r>
            <a:r>
              <a:rPr lang="en-US" sz="4000" dirty="0"/>
              <a:t>PACS</a:t>
            </a:r>
            <a:endParaRPr lang="it-IT" sz="4000" dirty="0"/>
          </a:p>
        </p:txBody>
      </p:sp>
      <p:pic>
        <p:nvPicPr>
          <p:cNvPr id="661507" name="Picture 3" descr="rac-server"/>
          <p:cNvPicPr>
            <a:picLocks noChangeAspect="1" noChangeArrowheads="1"/>
          </p:cNvPicPr>
          <p:nvPr/>
        </p:nvPicPr>
        <p:blipFill>
          <a:blip r:embed="rId3" cstate="print"/>
          <a:srcRect t="16544" b="16728"/>
          <a:stretch>
            <a:fillRect/>
          </a:stretch>
        </p:blipFill>
        <p:spPr bwMode="auto">
          <a:xfrm>
            <a:off x="2590800" y="4292600"/>
            <a:ext cx="1727200" cy="1152525"/>
          </a:xfrm>
          <a:prstGeom prst="rect">
            <a:avLst/>
          </a:prstGeom>
          <a:noFill/>
        </p:spPr>
      </p:pic>
      <p:pic>
        <p:nvPicPr>
          <p:cNvPr id="661508" name="Picture 4" descr="Storage-RA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0" y="3068786"/>
            <a:ext cx="1670050" cy="1114425"/>
          </a:xfrm>
          <a:prstGeom prst="rect">
            <a:avLst/>
          </a:prstGeom>
          <a:noFill/>
        </p:spPr>
      </p:pic>
      <p:pic>
        <p:nvPicPr>
          <p:cNvPr id="661509" name="Picture 5" descr="rac-server"/>
          <p:cNvPicPr>
            <a:picLocks noChangeAspect="1" noChangeArrowheads="1"/>
          </p:cNvPicPr>
          <p:nvPr/>
        </p:nvPicPr>
        <p:blipFill>
          <a:blip r:embed="rId3" cstate="print"/>
          <a:srcRect t="16544" b="16728"/>
          <a:stretch>
            <a:fillRect/>
          </a:stretch>
        </p:blipFill>
        <p:spPr bwMode="auto">
          <a:xfrm>
            <a:off x="5076825" y="4292600"/>
            <a:ext cx="1727200" cy="1152525"/>
          </a:xfrm>
          <a:prstGeom prst="rect">
            <a:avLst/>
          </a:prstGeom>
          <a:noFill/>
        </p:spPr>
      </p:pic>
      <p:pic>
        <p:nvPicPr>
          <p:cNvPr id="661510" name="Picture 6" descr="Storage-RA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5088" y="2373461"/>
            <a:ext cx="1670050" cy="1114425"/>
          </a:xfrm>
          <a:prstGeom prst="rect">
            <a:avLst/>
          </a:prstGeom>
          <a:noFill/>
        </p:spPr>
      </p:pic>
      <p:sp>
        <p:nvSpPr>
          <p:cNvPr id="661514" name="Text Box 10"/>
          <p:cNvSpPr txBox="1">
            <a:spLocks noChangeArrowheads="1"/>
          </p:cNvSpPr>
          <p:nvPr/>
        </p:nvSpPr>
        <p:spPr bwMode="auto">
          <a:xfrm>
            <a:off x="5565134" y="2887454"/>
            <a:ext cx="6046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/>
              <a:t>NAS</a:t>
            </a:r>
          </a:p>
        </p:txBody>
      </p:sp>
      <p:sp>
        <p:nvSpPr>
          <p:cNvPr id="661515" name="Text Box 11"/>
          <p:cNvSpPr txBox="1">
            <a:spLocks noChangeArrowheads="1"/>
          </p:cNvSpPr>
          <p:nvPr/>
        </p:nvSpPr>
        <p:spPr bwMode="auto">
          <a:xfrm>
            <a:off x="5437188" y="5445125"/>
            <a:ext cx="962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/>
              <a:t>Сервер</a:t>
            </a:r>
            <a:r>
              <a:rPr lang="it-IT" sz="1600" dirty="0"/>
              <a:t> 2</a:t>
            </a:r>
          </a:p>
        </p:txBody>
      </p:sp>
      <p:cxnSp>
        <p:nvCxnSpPr>
          <p:cNvPr id="661516" name="AutoShape 12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4318000" y="4868863"/>
            <a:ext cx="758825" cy="0"/>
          </a:xfrm>
          <a:prstGeom prst="straightConnector1">
            <a:avLst/>
          </a:prstGeom>
          <a:noFill/>
          <a:ln w="38100">
            <a:solidFill>
              <a:srgbClr val="C0C0C0"/>
            </a:solidFill>
            <a:prstDash val="sysDot"/>
            <a:round/>
            <a:headEnd type="oval" w="med" len="med"/>
            <a:tailEnd type="oval" w="med" len="med"/>
          </a:ln>
          <a:effectLst/>
        </p:spPr>
      </p:cxnSp>
      <p:sp>
        <p:nvSpPr>
          <p:cNvPr id="661517" name="Line 13"/>
          <p:cNvSpPr>
            <a:spLocks noChangeShapeType="1"/>
          </p:cNvSpPr>
          <p:nvPr/>
        </p:nvSpPr>
        <p:spPr bwMode="auto">
          <a:xfrm>
            <a:off x="1009328" y="6381749"/>
            <a:ext cx="7055154" cy="21809"/>
          </a:xfrm>
          <a:prstGeom prst="line">
            <a:avLst/>
          </a:prstGeom>
          <a:noFill/>
          <a:ln w="38100">
            <a:solidFill>
              <a:srgbClr val="EB851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18" name="Line 14"/>
          <p:cNvSpPr>
            <a:spLocks noChangeShapeType="1"/>
          </p:cNvSpPr>
          <p:nvPr/>
        </p:nvSpPr>
        <p:spPr bwMode="auto">
          <a:xfrm flipV="1">
            <a:off x="3527425" y="5805488"/>
            <a:ext cx="12700" cy="57626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19" name="Line 15"/>
          <p:cNvSpPr>
            <a:spLocks noChangeShapeType="1"/>
          </p:cNvSpPr>
          <p:nvPr/>
        </p:nvSpPr>
        <p:spPr bwMode="auto">
          <a:xfrm flipV="1">
            <a:off x="6072188" y="5805488"/>
            <a:ext cx="12700" cy="57626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61540" name="Picture 36" descr="Database-go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2259" y="4374877"/>
            <a:ext cx="663575" cy="9969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1541" name="Picture 37" descr="Database-bl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8888" y="1844824"/>
            <a:ext cx="663575" cy="9969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61542" name="Text Box 38"/>
          <p:cNvSpPr txBox="1">
            <a:spLocks noChangeArrowheads="1"/>
          </p:cNvSpPr>
          <p:nvPr/>
        </p:nvSpPr>
        <p:spPr bwMode="auto">
          <a:xfrm>
            <a:off x="4427984" y="4797152"/>
            <a:ext cx="4363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БД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661543" name="Text Box 39"/>
          <p:cNvSpPr txBox="1">
            <a:spLocks noChangeArrowheads="1"/>
          </p:cNvSpPr>
          <p:nvPr/>
        </p:nvSpPr>
        <p:spPr bwMode="auto">
          <a:xfrm>
            <a:off x="3873500" y="2252811"/>
            <a:ext cx="569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chemeClr val="bg1"/>
                </a:solidFill>
              </a:rPr>
              <a:t>IMG</a:t>
            </a:r>
          </a:p>
        </p:txBody>
      </p:sp>
      <p:sp>
        <p:nvSpPr>
          <p:cNvPr id="661557" name="Text Box 53"/>
          <p:cNvSpPr txBox="1">
            <a:spLocks noChangeArrowheads="1"/>
          </p:cNvSpPr>
          <p:nvPr/>
        </p:nvSpPr>
        <p:spPr bwMode="auto">
          <a:xfrm>
            <a:off x="6420020" y="6006766"/>
            <a:ext cx="1719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2"/>
                </a:solidFill>
              </a:rPr>
              <a:t>ЛВС </a:t>
            </a:r>
            <a:r>
              <a:rPr lang="en-US" sz="2000" dirty="0">
                <a:solidFill>
                  <a:schemeClr val="accent2"/>
                </a:solidFill>
              </a:rPr>
              <a:t>- Ethernet</a:t>
            </a:r>
            <a:endParaRPr lang="it-IT" sz="2000" dirty="0">
              <a:solidFill>
                <a:schemeClr val="accent2"/>
              </a:solidFill>
            </a:endParaRPr>
          </a:p>
        </p:txBody>
      </p:sp>
      <p:cxnSp>
        <p:nvCxnSpPr>
          <p:cNvPr id="661558" name="AutoShape 54"/>
          <p:cNvCxnSpPr>
            <a:cxnSpLocks noChangeShapeType="1"/>
          </p:cNvCxnSpPr>
          <p:nvPr/>
        </p:nvCxnSpPr>
        <p:spPr bwMode="auto">
          <a:xfrm>
            <a:off x="4318000" y="5033963"/>
            <a:ext cx="758825" cy="0"/>
          </a:xfrm>
          <a:prstGeom prst="straightConnector1">
            <a:avLst/>
          </a:prstGeom>
          <a:noFill/>
          <a:ln w="38100">
            <a:solidFill>
              <a:srgbClr val="C0C0C0"/>
            </a:solidFill>
            <a:prstDash val="sysDot"/>
            <a:round/>
            <a:headEnd type="oval" w="med" len="med"/>
            <a:tailEnd type="oval" w="med" len="med"/>
          </a:ln>
          <a:effectLst/>
        </p:spPr>
      </p:cxnSp>
      <p:sp>
        <p:nvSpPr>
          <p:cNvPr id="661559" name="Text Box 55"/>
          <p:cNvSpPr txBox="1">
            <a:spLocks noChangeArrowheads="1"/>
          </p:cNvSpPr>
          <p:nvPr/>
        </p:nvSpPr>
        <p:spPr bwMode="auto">
          <a:xfrm>
            <a:off x="4264025" y="4535488"/>
            <a:ext cx="893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4D4D4D"/>
                </a:solidFill>
              </a:rPr>
              <a:t>Heart beat</a:t>
            </a:r>
          </a:p>
        </p:txBody>
      </p:sp>
      <p:sp>
        <p:nvSpPr>
          <p:cNvPr id="661562" name="Line 58"/>
          <p:cNvSpPr>
            <a:spLocks noChangeShapeType="1"/>
          </p:cNvSpPr>
          <p:nvPr/>
        </p:nvSpPr>
        <p:spPr bwMode="auto">
          <a:xfrm flipV="1">
            <a:off x="1475656" y="3573463"/>
            <a:ext cx="0" cy="2808287"/>
          </a:xfrm>
          <a:prstGeom prst="line">
            <a:avLst/>
          </a:prstGeom>
          <a:noFill/>
          <a:ln w="38100">
            <a:solidFill>
              <a:srgbClr val="EB8519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61567" name="Picture 63" descr="chest_xr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3526" y="2492375"/>
            <a:ext cx="1128712" cy="1128713"/>
          </a:xfrm>
          <a:prstGeom prst="rect">
            <a:avLst/>
          </a:prstGeom>
          <a:noFill/>
        </p:spPr>
      </p:pic>
      <p:pic>
        <p:nvPicPr>
          <p:cNvPr id="661568" name="Picture 64" descr="MR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451" y="2468563"/>
            <a:ext cx="1187450" cy="1187450"/>
          </a:xfrm>
          <a:prstGeom prst="rect">
            <a:avLst/>
          </a:prstGeom>
          <a:noFill/>
        </p:spPr>
      </p:pic>
      <p:sp>
        <p:nvSpPr>
          <p:cNvPr id="661569" name="Text Box 65"/>
          <p:cNvSpPr txBox="1">
            <a:spLocks noChangeArrowheads="1"/>
          </p:cNvSpPr>
          <p:nvPr/>
        </p:nvSpPr>
        <p:spPr bwMode="auto">
          <a:xfrm>
            <a:off x="504063" y="1920806"/>
            <a:ext cx="24837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Источники изображений</a:t>
            </a:r>
            <a:r>
              <a:rPr lang="it-IT" sz="1600" dirty="0"/>
              <a:t> / </a:t>
            </a:r>
            <a:r>
              <a:rPr lang="ru-RU" sz="1600" dirty="0"/>
              <a:t>Клиенты</a:t>
            </a:r>
            <a:r>
              <a:rPr lang="it-IT" sz="1600" dirty="0"/>
              <a:t> </a:t>
            </a:r>
          </a:p>
        </p:txBody>
      </p:sp>
      <p:sp>
        <p:nvSpPr>
          <p:cNvPr id="661572" name="Oval 68"/>
          <p:cNvSpPr>
            <a:spLocks noChangeArrowheads="1"/>
          </p:cNvSpPr>
          <p:nvPr/>
        </p:nvSpPr>
        <p:spPr bwMode="auto">
          <a:xfrm>
            <a:off x="3562350" y="4508500"/>
            <a:ext cx="611188" cy="576263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APP</a:t>
            </a:r>
          </a:p>
        </p:txBody>
      </p:sp>
      <p:sp>
        <p:nvSpPr>
          <p:cNvPr id="661573" name="Oval 69"/>
          <p:cNvSpPr>
            <a:spLocks noChangeArrowheads="1"/>
          </p:cNvSpPr>
          <p:nvPr/>
        </p:nvSpPr>
        <p:spPr bwMode="auto">
          <a:xfrm>
            <a:off x="6011863" y="4508500"/>
            <a:ext cx="611187" cy="576263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800" dirty="0">
                <a:solidFill>
                  <a:schemeClr val="bg1"/>
                </a:solidFill>
              </a:rPr>
              <a:t>APP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059832" y="5373216"/>
            <a:ext cx="962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/>
              <a:t>Сервер</a:t>
            </a:r>
            <a:r>
              <a:rPr lang="it-IT" sz="1600" dirty="0"/>
              <a:t> 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676F82B-AEB7-4F26-A6DE-125C9951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8</a:t>
            </a:fld>
            <a:endParaRPr lang="es-ES">
              <a:latin typeface="Frutiger LT Std 55 Roman" panose="020B0602020204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2C53D9C-23A1-4EEA-9619-6F589E54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737" y="6426809"/>
            <a:ext cx="2133600" cy="365125"/>
          </a:xfrm>
        </p:spPr>
        <p:txBody>
          <a:bodyPr/>
          <a:lstStyle/>
          <a:p>
            <a:fld id="{A968C029-DB55-4711-BF78-58FBB075B157}" type="slidenum">
              <a:rPr lang="es-ES" smtClean="0">
                <a:latin typeface="Frutiger LT Std 55 Roman" panose="020B0602020204020204" pitchFamily="34" charset="0"/>
              </a:rPr>
              <a:pPr/>
              <a:t>9</a:t>
            </a:fld>
            <a:endParaRPr lang="es-ES" dirty="0">
              <a:latin typeface="Frutiger LT Std 55 Roman" panose="020B0602020204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8EF6607-0197-47B9-9070-7E4E1CCC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33" y="12562"/>
            <a:ext cx="8812532" cy="1143000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Облачное хранение медицинских данных.</a:t>
            </a:r>
            <a:br>
              <a:rPr lang="ru-RU" sz="3600" dirty="0"/>
            </a:br>
            <a:r>
              <a:rPr lang="ru-RU" sz="3200" dirty="0"/>
              <a:t>Как это работает…</a:t>
            </a:r>
            <a:endParaRPr lang="x-none" sz="3600" dirty="0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xmlns="" id="{4611ABD6-32FF-48B1-8C79-64989BE83811}"/>
              </a:ext>
            </a:extLst>
          </p:cNvPr>
          <p:cNvGrpSpPr/>
          <p:nvPr/>
        </p:nvGrpSpPr>
        <p:grpSpPr>
          <a:xfrm>
            <a:off x="3253754" y="2944371"/>
            <a:ext cx="1224136" cy="2253965"/>
            <a:chOff x="2411760" y="1707654"/>
            <a:chExt cx="1512168" cy="2088232"/>
          </a:xfrm>
        </p:grpSpPr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xmlns="" id="{0AB7C067-3AA4-47BF-B62A-ED26DEB540F7}"/>
                </a:ext>
              </a:extLst>
            </p:cNvPr>
            <p:cNvSpPr/>
            <p:nvPr/>
          </p:nvSpPr>
          <p:spPr>
            <a:xfrm>
              <a:off x="2411760" y="1707654"/>
              <a:ext cx="1512168" cy="2088232"/>
            </a:xfrm>
            <a:prstGeom prst="roundRect">
              <a:avLst/>
            </a:prstGeom>
            <a:solidFill>
              <a:srgbClr val="F58025"/>
            </a:solidFill>
            <a:ln>
              <a:noFill/>
            </a:ln>
            <a:effectLst>
              <a:outerShdw blurRad="165100" dist="889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</a:endParaRPr>
            </a:p>
            <a:p>
              <a:pPr algn="ctr"/>
              <a:endParaRPr lang="en-US" sz="1600" dirty="0">
                <a:latin typeface="Arial" panose="020B0604020202020204" pitchFamily="34" charset="0"/>
              </a:endParaRPr>
            </a:p>
            <a:p>
              <a:pPr algn="ctr"/>
              <a:endParaRPr lang="en-US" sz="1600" dirty="0">
                <a:latin typeface="Arial" panose="020B0604020202020204" pitchFamily="34" charset="0"/>
              </a:endParaRPr>
            </a:p>
            <a:p>
              <a:pPr algn="ctr"/>
              <a:r>
                <a:rPr lang="en-US" sz="1600" dirty="0">
                  <a:latin typeface="Arial" panose="020B0604020202020204" pitchFamily="34" charset="0"/>
                </a:rPr>
                <a:t>Service Access Point</a:t>
              </a:r>
            </a:p>
          </p:txBody>
        </p:sp>
        <p:pic>
          <p:nvPicPr>
            <p:cNvPr id="25" name="Picture 9" descr="WebPortal.png">
              <a:extLst>
                <a:ext uri="{FF2B5EF4-FFF2-40B4-BE49-F238E27FC236}">
                  <a16:creationId xmlns:a16="http://schemas.microsoft.com/office/drawing/2014/main" xmlns="" id="{567F6EF1-A8D1-4E0D-86A0-5E5504D0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848406" y="2139702"/>
              <a:ext cx="643474" cy="576064"/>
            </a:xfrm>
            <a:prstGeom prst="rect">
              <a:avLst/>
            </a:prstGeom>
          </p:spPr>
        </p:pic>
        <p:pic>
          <p:nvPicPr>
            <p:cNvPr id="26" name="Picture 2" descr="server icon">
              <a:extLst>
                <a:ext uri="{FF2B5EF4-FFF2-40B4-BE49-F238E27FC236}">
                  <a16:creationId xmlns:a16="http://schemas.microsoft.com/office/drawing/2014/main" xmlns="" id="{E1E143EB-A3AE-40C4-9EC4-F810D96EA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63711" y="2302006"/>
              <a:ext cx="216024" cy="216024"/>
            </a:xfrm>
            <a:prstGeom prst="rect">
              <a:avLst/>
            </a:prstGeom>
            <a:noFill/>
          </p:spPr>
        </p:pic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xmlns="" id="{7A28A53F-AB02-4469-93E6-93EECD6D7554}"/>
              </a:ext>
            </a:extLst>
          </p:cNvPr>
          <p:cNvGrpSpPr/>
          <p:nvPr/>
        </p:nvGrpSpPr>
        <p:grpSpPr>
          <a:xfrm>
            <a:off x="4715016" y="3333344"/>
            <a:ext cx="1058754" cy="985987"/>
            <a:chOff x="3491880" y="2231144"/>
            <a:chExt cx="1058754" cy="947840"/>
          </a:xfrm>
        </p:grpSpPr>
        <p:pic>
          <p:nvPicPr>
            <p:cNvPr id="28" name="Picture 12" descr="WebPortal.png">
              <a:extLst>
                <a:ext uri="{FF2B5EF4-FFF2-40B4-BE49-F238E27FC236}">
                  <a16:creationId xmlns:a16="http://schemas.microsoft.com/office/drawing/2014/main" xmlns="" id="{7B884F53-2D6F-4A6B-BB8F-9E736B5CC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491880" y="2231144"/>
              <a:ext cx="1058754" cy="94784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086428A-385A-4805-BD33-D2F2366D22EE}"/>
                </a:ext>
              </a:extLst>
            </p:cNvPr>
            <p:cNvSpPr txBox="1"/>
            <p:nvPr/>
          </p:nvSpPr>
          <p:spPr>
            <a:xfrm>
              <a:off x="3549820" y="2469938"/>
              <a:ext cx="936104" cy="39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rgbClr val="F58025"/>
                  </a:solidFill>
                </a:rPr>
                <a:t>Протокол </a:t>
              </a:r>
              <a:r>
                <a:rPr lang="en-US" sz="1050" dirty="0">
                  <a:solidFill>
                    <a:srgbClr val="F58025"/>
                  </a:solidFill>
                </a:rPr>
                <a:t>SSL</a:t>
              </a:r>
            </a:p>
          </p:txBody>
        </p:sp>
      </p:grpSp>
      <p:grpSp>
        <p:nvGrpSpPr>
          <p:cNvPr id="30" name="Group 23">
            <a:extLst>
              <a:ext uri="{FF2B5EF4-FFF2-40B4-BE49-F238E27FC236}">
                <a16:creationId xmlns:a16="http://schemas.microsoft.com/office/drawing/2014/main" xmlns="" id="{A3ED7C6E-2CFA-45A6-B3F5-B08317B118C5}"/>
              </a:ext>
            </a:extLst>
          </p:cNvPr>
          <p:cNvGrpSpPr/>
          <p:nvPr/>
        </p:nvGrpSpPr>
        <p:grpSpPr>
          <a:xfrm>
            <a:off x="6371464" y="3335568"/>
            <a:ext cx="1058754" cy="985987"/>
            <a:chOff x="3491880" y="2231144"/>
            <a:chExt cx="1058754" cy="947840"/>
          </a:xfrm>
        </p:grpSpPr>
        <p:pic>
          <p:nvPicPr>
            <p:cNvPr id="31" name="Picture 24" descr="WebPortal.png">
              <a:extLst>
                <a:ext uri="{FF2B5EF4-FFF2-40B4-BE49-F238E27FC236}">
                  <a16:creationId xmlns:a16="http://schemas.microsoft.com/office/drawing/2014/main" xmlns="" id="{2CE0AE9A-2954-483B-8C0B-274E1D8E8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491880" y="2231144"/>
              <a:ext cx="1058754" cy="94784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E552C2D-9F1F-42A6-B313-323487CEC0B2}"/>
                </a:ext>
              </a:extLst>
            </p:cNvPr>
            <p:cNvSpPr txBox="1"/>
            <p:nvPr/>
          </p:nvSpPr>
          <p:spPr>
            <a:xfrm>
              <a:off x="3549820" y="2469938"/>
              <a:ext cx="936104" cy="39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rgbClr val="F58025"/>
                  </a:solidFill>
                </a:rPr>
                <a:t>Протокол </a:t>
              </a:r>
              <a:r>
                <a:rPr lang="en-US" sz="1050" dirty="0">
                  <a:solidFill>
                    <a:srgbClr val="F58025"/>
                  </a:solidFill>
                </a:rPr>
                <a:t>SSL</a:t>
              </a:r>
            </a:p>
          </p:txBody>
        </p:sp>
      </p:grpSp>
      <p:cxnSp>
        <p:nvCxnSpPr>
          <p:cNvPr id="33" name="Straight Arrow Connector 27">
            <a:extLst>
              <a:ext uri="{FF2B5EF4-FFF2-40B4-BE49-F238E27FC236}">
                <a16:creationId xmlns:a16="http://schemas.microsoft.com/office/drawing/2014/main" xmlns="" id="{09A79601-F195-48FB-AF68-6EAE7C5BC5A1}"/>
              </a:ext>
            </a:extLst>
          </p:cNvPr>
          <p:cNvCxnSpPr>
            <a:stCxn id="28" idx="3"/>
            <a:endCxn id="31" idx="1"/>
          </p:cNvCxnSpPr>
          <p:nvPr/>
        </p:nvCxnSpPr>
        <p:spPr>
          <a:xfrm>
            <a:off x="5773770" y="3826338"/>
            <a:ext cx="597694" cy="2224"/>
          </a:xfrm>
          <a:prstGeom prst="straightConnector1">
            <a:avLst/>
          </a:prstGeom>
          <a:ln w="19050">
            <a:solidFill>
              <a:srgbClr val="F5802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28">
            <a:extLst>
              <a:ext uri="{FF2B5EF4-FFF2-40B4-BE49-F238E27FC236}">
                <a16:creationId xmlns:a16="http://schemas.microsoft.com/office/drawing/2014/main" xmlns="" id="{92F8C767-D203-4E63-9372-745AF485E7A3}"/>
              </a:ext>
            </a:extLst>
          </p:cNvPr>
          <p:cNvCxnSpPr/>
          <p:nvPr/>
        </p:nvCxnSpPr>
        <p:spPr>
          <a:xfrm>
            <a:off x="1575940" y="3378043"/>
            <a:ext cx="597694" cy="2224"/>
          </a:xfrm>
          <a:prstGeom prst="straightConnector1">
            <a:avLst/>
          </a:prstGeom>
          <a:ln w="19050">
            <a:solidFill>
              <a:srgbClr val="F5802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9">
            <a:extLst>
              <a:ext uri="{FF2B5EF4-FFF2-40B4-BE49-F238E27FC236}">
                <a16:creationId xmlns:a16="http://schemas.microsoft.com/office/drawing/2014/main" xmlns="" id="{E373DC73-3735-4E69-9E52-F8B61D011FB9}"/>
              </a:ext>
            </a:extLst>
          </p:cNvPr>
          <p:cNvCxnSpPr/>
          <p:nvPr/>
        </p:nvCxnSpPr>
        <p:spPr>
          <a:xfrm>
            <a:off x="1575940" y="4075517"/>
            <a:ext cx="597694" cy="2224"/>
          </a:xfrm>
          <a:prstGeom prst="straightConnector1">
            <a:avLst/>
          </a:prstGeom>
          <a:ln w="19050">
            <a:solidFill>
              <a:srgbClr val="F5802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4">
            <a:extLst>
              <a:ext uri="{FF2B5EF4-FFF2-40B4-BE49-F238E27FC236}">
                <a16:creationId xmlns:a16="http://schemas.microsoft.com/office/drawing/2014/main" xmlns="" id="{286632E4-6510-4F67-B75B-BE18A88FDE99}"/>
              </a:ext>
            </a:extLst>
          </p:cNvPr>
          <p:cNvCxnSpPr>
            <a:cxnSpLocks/>
          </p:cNvCxnSpPr>
          <p:nvPr/>
        </p:nvCxnSpPr>
        <p:spPr>
          <a:xfrm flipV="1">
            <a:off x="2883185" y="3792272"/>
            <a:ext cx="363829" cy="7388"/>
          </a:xfrm>
          <a:prstGeom prst="straightConnector1">
            <a:avLst/>
          </a:prstGeom>
          <a:ln w="19050">
            <a:solidFill>
              <a:srgbClr val="F58025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B951A50-4442-4D1E-863F-660EF67D9261}"/>
              </a:ext>
            </a:extLst>
          </p:cNvPr>
          <p:cNvSpPr txBox="1"/>
          <p:nvPr/>
        </p:nvSpPr>
        <p:spPr>
          <a:xfrm>
            <a:off x="589459" y="2207567"/>
            <a:ext cx="1131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EB8519"/>
                </a:solidFill>
              </a:rPr>
              <a:t>Отделение</a:t>
            </a:r>
            <a:endParaRPr lang="en-US" sz="1600" dirty="0">
              <a:solidFill>
                <a:srgbClr val="EB8519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A2B20CE-6602-4F78-9BCC-99A398BF9C51}"/>
              </a:ext>
            </a:extLst>
          </p:cNvPr>
          <p:cNvSpPr txBox="1"/>
          <p:nvPr/>
        </p:nvSpPr>
        <p:spPr>
          <a:xfrm>
            <a:off x="2083079" y="2207567"/>
            <a:ext cx="216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EB8519"/>
                </a:solidFill>
              </a:rPr>
              <a:t>Лечебное учреждение</a:t>
            </a:r>
            <a:endParaRPr lang="en-US" sz="1600" dirty="0">
              <a:solidFill>
                <a:srgbClr val="EB8519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BD6D821-41DE-4AB7-8DBA-6CC9A05B5533}"/>
              </a:ext>
            </a:extLst>
          </p:cNvPr>
          <p:cNvSpPr txBox="1"/>
          <p:nvPr/>
        </p:nvSpPr>
        <p:spPr>
          <a:xfrm>
            <a:off x="5592008" y="2207567"/>
            <a:ext cx="1004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EB8519"/>
                </a:solidFill>
              </a:rPr>
              <a:t>Интернет</a:t>
            </a:r>
            <a:endParaRPr lang="en-US" sz="1600" dirty="0">
              <a:solidFill>
                <a:srgbClr val="EB8519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9DD7BFC-04C7-4E17-AE2F-54CFD23A6283}"/>
              </a:ext>
            </a:extLst>
          </p:cNvPr>
          <p:cNvSpPr txBox="1"/>
          <p:nvPr/>
        </p:nvSpPr>
        <p:spPr>
          <a:xfrm>
            <a:off x="7790258" y="2207567"/>
            <a:ext cx="1145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EB8519"/>
                </a:solidFill>
              </a:rPr>
              <a:t>Дата центр</a:t>
            </a:r>
            <a:endParaRPr lang="en-US" sz="1600" dirty="0">
              <a:solidFill>
                <a:srgbClr val="EB8519"/>
              </a:solidFill>
              <a:latin typeface="Frutiger LT Std 55 Roman" panose="020B0602020204020204" pitchFamily="34" charset="0"/>
            </a:endParaRPr>
          </a:p>
        </p:txBody>
      </p:sp>
      <p:grpSp>
        <p:nvGrpSpPr>
          <p:cNvPr id="41" name="Group 47">
            <a:extLst>
              <a:ext uri="{FF2B5EF4-FFF2-40B4-BE49-F238E27FC236}">
                <a16:creationId xmlns:a16="http://schemas.microsoft.com/office/drawing/2014/main" xmlns="" id="{63D793DB-3B48-4FBC-A81E-547598B52E8B}"/>
              </a:ext>
            </a:extLst>
          </p:cNvPr>
          <p:cNvGrpSpPr/>
          <p:nvPr/>
        </p:nvGrpSpPr>
        <p:grpSpPr>
          <a:xfrm>
            <a:off x="366923" y="2865521"/>
            <a:ext cx="2557004" cy="1844650"/>
            <a:chOff x="-2299" y="2063956"/>
            <a:chExt cx="2557004" cy="1383488"/>
          </a:xfrm>
        </p:grpSpPr>
        <p:pic>
          <p:nvPicPr>
            <p:cNvPr id="42" name="Picture 30" descr="CT Addome.jpg">
              <a:extLst>
                <a:ext uri="{FF2B5EF4-FFF2-40B4-BE49-F238E27FC236}">
                  <a16:creationId xmlns:a16="http://schemas.microsoft.com/office/drawing/2014/main" xmlns="" id="{6D992B6C-50F5-4249-8F8D-E577A2089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517922" y="2211710"/>
              <a:ext cx="579314" cy="3913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Picture 33" descr="neo.jpg">
              <a:extLst>
                <a:ext uri="{FF2B5EF4-FFF2-40B4-BE49-F238E27FC236}">
                  <a16:creationId xmlns:a16="http://schemas.microsoft.com/office/drawing/2014/main" xmlns="" id="{18C6CDD2-1440-4824-AC00-E8B860B5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517924" y="2746499"/>
              <a:ext cx="576064" cy="3698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4" name="Picture 2" descr="server icon">
              <a:extLst>
                <a:ext uri="{FF2B5EF4-FFF2-40B4-BE49-F238E27FC236}">
                  <a16:creationId xmlns:a16="http://schemas.microsoft.com/office/drawing/2014/main" xmlns="" id="{FEE0855A-A9CE-4C20-B803-6B44045A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grayscl/>
            </a:blip>
            <a:srcRect/>
            <a:stretch>
              <a:fillRect/>
            </a:stretch>
          </p:blipFill>
          <p:spPr bwMode="auto">
            <a:xfrm>
              <a:off x="1848226" y="2365773"/>
              <a:ext cx="651631" cy="710049"/>
            </a:xfrm>
            <a:prstGeom prst="rect">
              <a:avLst/>
            </a:prstGeom>
            <a:noFill/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BDCBD43-E764-43EF-A4EF-F8C745C9B01C}"/>
                </a:ext>
              </a:extLst>
            </p:cNvPr>
            <p:cNvSpPr txBox="1"/>
            <p:nvPr/>
          </p:nvSpPr>
          <p:spPr>
            <a:xfrm>
              <a:off x="1598173" y="3124279"/>
              <a:ext cx="9565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solidFill>
                    <a:srgbClr val="EB8519"/>
                  </a:solidFill>
                </a:rPr>
                <a:t>Локальный архив </a:t>
              </a:r>
              <a:r>
                <a:rPr lang="en-US" sz="1100" dirty="0">
                  <a:solidFill>
                    <a:srgbClr val="EB8519"/>
                  </a:solidFill>
                </a:rPr>
                <a:t>PACS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46198EC-46C6-4093-B314-5CBE559E714F}"/>
                </a:ext>
              </a:extLst>
            </p:cNvPr>
            <p:cNvSpPr txBox="1"/>
            <p:nvPr/>
          </p:nvSpPr>
          <p:spPr>
            <a:xfrm rot="16200000">
              <a:off x="-322271" y="2383928"/>
              <a:ext cx="1101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EB8519"/>
                  </a:solidFill>
                </a:rPr>
                <a:t>Источники изображений</a:t>
              </a:r>
              <a:endParaRPr lang="en-US" sz="1200" dirty="0">
                <a:solidFill>
                  <a:srgbClr val="EB8519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CEBE998-2B03-4281-A261-D1D9EC63730D}"/>
              </a:ext>
            </a:extLst>
          </p:cNvPr>
          <p:cNvSpPr txBox="1"/>
          <p:nvPr/>
        </p:nvSpPr>
        <p:spPr>
          <a:xfrm>
            <a:off x="5614608" y="3267944"/>
            <a:ext cx="90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rgbClr val="EB8519"/>
                </a:solidFill>
              </a:rPr>
              <a:t>Протокол безопасности для передачи через Интернет</a:t>
            </a:r>
            <a:endParaRPr lang="en-US" sz="800" dirty="0">
              <a:solidFill>
                <a:srgbClr val="EB8519"/>
              </a:solidFill>
            </a:endParaRPr>
          </a:p>
        </p:txBody>
      </p:sp>
      <p:pic>
        <p:nvPicPr>
          <p:cNvPr id="48" name="Picture 50" descr="Database-gold.png">
            <a:extLst>
              <a:ext uri="{FF2B5EF4-FFF2-40B4-BE49-F238E27FC236}">
                <a16:creationId xmlns:a16="http://schemas.microsoft.com/office/drawing/2014/main" xmlns="" id="{1C387781-F921-4B48-A1F4-E6910695F0B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3378" y="4684094"/>
            <a:ext cx="448444" cy="89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BC5B13A-FF4E-42A7-9B8A-1FAE6DAF3F43}"/>
              </a:ext>
            </a:extLst>
          </p:cNvPr>
          <p:cNvSpPr txBox="1"/>
          <p:nvPr/>
        </p:nvSpPr>
        <p:spPr>
          <a:xfrm>
            <a:off x="4662464" y="4795596"/>
            <a:ext cx="90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EB8519"/>
                </a:solidFill>
              </a:rPr>
              <a:t>Кэширование для управления сжатием и стримингом </a:t>
            </a:r>
            <a:endParaRPr lang="en-US" sz="800" dirty="0">
              <a:solidFill>
                <a:srgbClr val="EB8519"/>
              </a:solidFill>
            </a:endParaRPr>
          </a:p>
        </p:txBody>
      </p:sp>
      <p:grpSp>
        <p:nvGrpSpPr>
          <p:cNvPr id="50" name="Group 26">
            <a:extLst>
              <a:ext uri="{FF2B5EF4-FFF2-40B4-BE49-F238E27FC236}">
                <a16:creationId xmlns:a16="http://schemas.microsoft.com/office/drawing/2014/main" xmlns="" id="{9D9B4641-385A-4218-AEF1-5294AA9A708C}"/>
              </a:ext>
            </a:extLst>
          </p:cNvPr>
          <p:cNvGrpSpPr/>
          <p:nvPr/>
        </p:nvGrpSpPr>
        <p:grpSpPr>
          <a:xfrm>
            <a:off x="7535893" y="3062526"/>
            <a:ext cx="1535998" cy="1310510"/>
            <a:chOff x="3514740" y="1408731"/>
            <a:chExt cx="2281396" cy="1379179"/>
          </a:xfrm>
          <a:solidFill>
            <a:srgbClr val="F58025"/>
          </a:solidFill>
          <a:effectLst>
            <a:outerShdw blurRad="342900" dist="152400" dir="372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51" name="Group 23">
              <a:extLst>
                <a:ext uri="{FF2B5EF4-FFF2-40B4-BE49-F238E27FC236}">
                  <a16:creationId xmlns:a16="http://schemas.microsoft.com/office/drawing/2014/main" xmlns="" id="{A902F15B-12BA-4F37-9922-655216BD87B5}"/>
                </a:ext>
              </a:extLst>
            </p:cNvPr>
            <p:cNvGrpSpPr/>
            <p:nvPr/>
          </p:nvGrpSpPr>
          <p:grpSpPr>
            <a:xfrm>
              <a:off x="3514740" y="1408731"/>
              <a:ext cx="2281396" cy="1379179"/>
              <a:chOff x="3514740" y="1408731"/>
              <a:chExt cx="2281396" cy="1379179"/>
            </a:xfrm>
            <a:grpFill/>
          </p:grpSpPr>
          <p:sp>
            <p:nvSpPr>
              <p:cNvPr id="54" name="Arc 62">
                <a:extLst>
                  <a:ext uri="{FF2B5EF4-FFF2-40B4-BE49-F238E27FC236}">
                    <a16:creationId xmlns:a16="http://schemas.microsoft.com/office/drawing/2014/main" xmlns="" id="{CE1B25DC-64D2-4044-B61B-1E8B48EADBE3}"/>
                  </a:ext>
                </a:extLst>
              </p:cNvPr>
              <p:cNvSpPr/>
              <p:nvPr/>
            </p:nvSpPr>
            <p:spPr>
              <a:xfrm rot="5400000">
                <a:off x="4968044" y="1959682"/>
                <a:ext cx="792088" cy="864096"/>
              </a:xfrm>
              <a:prstGeom prst="arc">
                <a:avLst>
                  <a:gd name="adj1" fmla="val 11030672"/>
                  <a:gd name="adj2" fmla="val 399217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Arc 63">
                <a:extLst>
                  <a:ext uri="{FF2B5EF4-FFF2-40B4-BE49-F238E27FC236}">
                    <a16:creationId xmlns:a16="http://schemas.microsoft.com/office/drawing/2014/main" xmlns="" id="{4E863878-9DE4-4964-91EE-AD537B1F664E}"/>
                  </a:ext>
                </a:extLst>
              </p:cNvPr>
              <p:cNvSpPr/>
              <p:nvPr/>
            </p:nvSpPr>
            <p:spPr>
              <a:xfrm rot="287598">
                <a:off x="4291753" y="1408731"/>
                <a:ext cx="1102535" cy="1046776"/>
              </a:xfrm>
              <a:prstGeom prst="arc">
                <a:avLst>
                  <a:gd name="adj1" fmla="val 11030672"/>
                  <a:gd name="adj2" fmla="val 399217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Arc 64">
                <a:extLst>
                  <a:ext uri="{FF2B5EF4-FFF2-40B4-BE49-F238E27FC236}">
                    <a16:creationId xmlns:a16="http://schemas.microsoft.com/office/drawing/2014/main" xmlns="" id="{FC2AB249-E5F4-4DAE-9050-945B366D291E}"/>
                  </a:ext>
                </a:extLst>
              </p:cNvPr>
              <p:cNvSpPr/>
              <p:nvPr/>
            </p:nvSpPr>
            <p:spPr>
              <a:xfrm rot="17926837">
                <a:off x="3910022" y="1801818"/>
                <a:ext cx="490240" cy="465447"/>
              </a:xfrm>
              <a:prstGeom prst="arc">
                <a:avLst>
                  <a:gd name="adj1" fmla="val 14181945"/>
                  <a:gd name="adj2" fmla="val 399217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Arc 65">
                <a:extLst>
                  <a:ext uri="{FF2B5EF4-FFF2-40B4-BE49-F238E27FC236}">
                    <a16:creationId xmlns:a16="http://schemas.microsoft.com/office/drawing/2014/main" xmlns="" id="{9D6DE992-2B63-4041-AADC-397D0C3844CE}"/>
                  </a:ext>
                </a:extLst>
              </p:cNvPr>
              <p:cNvSpPr/>
              <p:nvPr/>
            </p:nvSpPr>
            <p:spPr>
              <a:xfrm rot="16200000" flipH="1">
                <a:off x="3550744" y="1959682"/>
                <a:ext cx="792088" cy="864096"/>
              </a:xfrm>
              <a:prstGeom prst="arc">
                <a:avLst>
                  <a:gd name="adj1" fmla="val 11030672"/>
                  <a:gd name="adj2" fmla="val 399217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8" name="Straight Connector 66">
                <a:extLst>
                  <a:ext uri="{FF2B5EF4-FFF2-40B4-BE49-F238E27FC236}">
                    <a16:creationId xmlns:a16="http://schemas.microsoft.com/office/drawing/2014/main" xmlns="" id="{2EF64F09-6458-4D7E-BEEE-8BAF4D971B6B}"/>
                  </a:ext>
                </a:extLst>
              </p:cNvPr>
              <p:cNvCxnSpPr/>
              <p:nvPr/>
            </p:nvCxnSpPr>
            <p:spPr>
              <a:xfrm>
                <a:off x="3992726" y="2787910"/>
                <a:ext cx="1325424" cy="0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60">
              <a:extLst>
                <a:ext uri="{FF2B5EF4-FFF2-40B4-BE49-F238E27FC236}">
                  <a16:creationId xmlns:a16="http://schemas.microsoft.com/office/drawing/2014/main" xmlns="" id="{003BEB0C-AD00-4D98-8F98-7F9E1D59B186}"/>
                </a:ext>
              </a:extLst>
            </p:cNvPr>
            <p:cNvSpPr/>
            <p:nvPr/>
          </p:nvSpPr>
          <p:spPr>
            <a:xfrm>
              <a:off x="3919537" y="2000250"/>
              <a:ext cx="1481137" cy="7834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61">
              <a:extLst>
                <a:ext uri="{FF2B5EF4-FFF2-40B4-BE49-F238E27FC236}">
                  <a16:creationId xmlns:a16="http://schemas.microsoft.com/office/drawing/2014/main" xmlns="" id="{DC89FF7B-EBE5-477D-A49A-3E618C435C07}"/>
                </a:ext>
              </a:extLst>
            </p:cNvPr>
            <p:cNvSpPr/>
            <p:nvPr/>
          </p:nvSpPr>
          <p:spPr>
            <a:xfrm>
              <a:off x="4139952" y="1837385"/>
              <a:ext cx="1080120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Rectangle 57">
            <a:extLst>
              <a:ext uri="{FF2B5EF4-FFF2-40B4-BE49-F238E27FC236}">
                <a16:creationId xmlns:a16="http://schemas.microsoft.com/office/drawing/2014/main" xmlns="" id="{CD465507-01EC-4152-9A93-35F9E864B2F4}"/>
              </a:ext>
            </a:extLst>
          </p:cNvPr>
          <p:cNvSpPr/>
          <p:nvPr/>
        </p:nvSpPr>
        <p:spPr>
          <a:xfrm>
            <a:off x="7546986" y="3839485"/>
            <a:ext cx="14895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100" dirty="0">
                <a:solidFill>
                  <a:schemeClr val="bg1"/>
                </a:solidFill>
                <a:sym typeface="Frutiger LT Std 55 Roman" charset="0"/>
              </a:rPr>
              <a:t>Облачное хранилище</a:t>
            </a:r>
            <a:endParaRPr lang="en-US" sz="1600" dirty="0">
              <a:solidFill>
                <a:schemeClr val="bg1"/>
              </a:solidFill>
              <a:latin typeface="Frutiger LT Std 55 Roman" panose="020B0602020204020204" pitchFamily="34" charset="0"/>
              <a:sym typeface="Frutiger LT Std 55 Roman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D87A8A-312C-4AD6-BBDE-0493787DDD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9832" y="1976183"/>
            <a:ext cx="18290" cy="462116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DAC327EC-77D2-4B2A-B74B-21F49D94D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9756" y="2058433"/>
            <a:ext cx="18290" cy="462116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417F3BC-CA7A-41F4-992E-65A694AE97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9506" y="2082012"/>
            <a:ext cx="18290" cy="4621169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9DCEEF71-5499-4080-B0E6-C22D4EB4F6EA}"/>
              </a:ext>
            </a:extLst>
          </p:cNvPr>
          <p:cNvCxnSpPr>
            <a:cxnSpLocks/>
          </p:cNvCxnSpPr>
          <p:nvPr/>
        </p:nvCxnSpPr>
        <p:spPr>
          <a:xfrm>
            <a:off x="488036" y="6165304"/>
            <a:ext cx="2553616" cy="0"/>
          </a:xfrm>
          <a:prstGeom prst="straightConnector1">
            <a:avLst/>
          </a:prstGeom>
          <a:ln w="889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xmlns="" id="{C58E3CF7-9481-4023-9FB9-A8EBA3077589}"/>
              </a:ext>
            </a:extLst>
          </p:cNvPr>
          <p:cNvCxnSpPr>
            <a:cxnSpLocks/>
          </p:cNvCxnSpPr>
          <p:nvPr/>
        </p:nvCxnSpPr>
        <p:spPr>
          <a:xfrm>
            <a:off x="3110306" y="6165304"/>
            <a:ext cx="5695332" cy="0"/>
          </a:xfrm>
          <a:prstGeom prst="straightConnector1">
            <a:avLst/>
          </a:prstGeom>
          <a:ln w="889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44452B8-8CD8-4B4C-BAA4-0CE72C07DB8A}"/>
              </a:ext>
            </a:extLst>
          </p:cNvPr>
          <p:cNvSpPr txBox="1"/>
          <p:nvPr/>
        </p:nvSpPr>
        <p:spPr>
          <a:xfrm>
            <a:off x="783218" y="5537267"/>
            <a:ext cx="177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EB8519"/>
                </a:solidFill>
                <a:latin typeface="Frutiger LT Std 55 Roman" panose="020B0602020204020204" pitchFamily="34" charset="0"/>
              </a:rPr>
              <a:t>Ответственность учреждения</a:t>
            </a:r>
            <a:endParaRPr lang="en-US" sz="1600" dirty="0">
              <a:solidFill>
                <a:srgbClr val="EB8519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79067A9-CC0C-4B10-BF2F-6543BD8055F3}"/>
              </a:ext>
            </a:extLst>
          </p:cNvPr>
          <p:cNvSpPr txBox="1"/>
          <p:nvPr/>
        </p:nvSpPr>
        <p:spPr>
          <a:xfrm>
            <a:off x="4998704" y="5517232"/>
            <a:ext cx="2273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EB8519"/>
                </a:solidFill>
                <a:latin typeface="Frutiger LT Std 55 Roman" panose="020B0602020204020204" pitchFamily="34" charset="0"/>
              </a:rPr>
              <a:t>Ответственность поставщика услуги</a:t>
            </a:r>
            <a:endParaRPr lang="en-US" sz="1600" dirty="0">
              <a:solidFill>
                <a:srgbClr val="EB8519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56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50471365\LOCALS~1\Temp\articulate\presenter\imgtemp\MaSPJ69t_files\slide0001_image001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La men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CIS presentation template - widescreen (Sep 2016)">
  <a:themeElements>
    <a:clrScheme name="CSH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0070C0"/>
      </a:hlink>
      <a:folHlink>
        <a:srgbClr val="0070C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emplate HCIS 2017 - widescreen.potx" id="{2EC9BB88-9785-474F-A9A3-A25931B28773}" vid="{50D4B49C-8E54-45D6-A5FE-A1175CA74E6B}"/>
    </a:ext>
  </a:extLst>
</a:theme>
</file>

<file path=ppt/theme/theme3.xml><?xml version="1.0" encoding="utf-8"?>
<a:theme xmlns:a="http://schemas.openxmlformats.org/drawingml/2006/main" name="Carestream-Master-Presentation-Template-20121115">
  <a:themeElements>
    <a:clrScheme name="6_Office Theme 1">
      <a:dk1>
        <a:srgbClr val="000000"/>
      </a:dk1>
      <a:lt1>
        <a:srgbClr val="FFFFFF"/>
      </a:lt1>
      <a:dk2>
        <a:srgbClr val="67848F"/>
      </a:dk2>
      <a:lt2>
        <a:srgbClr val="7C96A1"/>
      </a:lt2>
      <a:accent1>
        <a:srgbClr val="96D3E5"/>
      </a:accent1>
      <a:accent2>
        <a:srgbClr val="FE7A27"/>
      </a:accent2>
      <a:accent3>
        <a:srgbClr val="FFFFFF"/>
      </a:accent3>
      <a:accent4>
        <a:srgbClr val="000000"/>
      </a:accent4>
      <a:accent5>
        <a:srgbClr val="C9E6F0"/>
      </a:accent5>
      <a:accent6>
        <a:srgbClr val="E66E22"/>
      </a:accent6>
      <a:hlink>
        <a:srgbClr val="4C4C4C"/>
      </a:hlink>
      <a:folHlink>
        <a:srgbClr val="80808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67848F"/>
        </a:dk2>
        <a:lt2>
          <a:srgbClr val="7C96A1"/>
        </a:lt2>
        <a:accent1>
          <a:srgbClr val="96D3E5"/>
        </a:accent1>
        <a:accent2>
          <a:srgbClr val="FE7A27"/>
        </a:accent2>
        <a:accent3>
          <a:srgbClr val="FFFFFF"/>
        </a:accent3>
        <a:accent4>
          <a:srgbClr val="000000"/>
        </a:accent4>
        <a:accent5>
          <a:srgbClr val="C9E6F0"/>
        </a:accent5>
        <a:accent6>
          <a:srgbClr val="E66E22"/>
        </a:accent6>
        <a:hlink>
          <a:srgbClr val="4C4C4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057E22-3B7C-4141-BDEA-4DE09332FB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Медицинский шаблон оформления</Template>
  <TotalTime>1690</TotalTime>
  <Words>1577</Words>
  <Application>Microsoft Office PowerPoint</Application>
  <PresentationFormat>Экран (4:3)</PresentationFormat>
  <Paragraphs>316</Paragraphs>
  <Slides>21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La mente</vt:lpstr>
      <vt:lpstr>HCIS presentation template - widescreen (Sep 2016)</vt:lpstr>
      <vt:lpstr>Carestream-Master-Presentation-Template-20121115</vt:lpstr>
      <vt:lpstr>Современные технологии получения и хранения диагностических изображений в лучевой диагностике</vt:lpstr>
      <vt:lpstr>Взрыв числа изображений во всем мире…</vt:lpstr>
      <vt:lpstr>Компоненты рабочего процесса.  Получение медицинских изображений</vt:lpstr>
      <vt:lpstr>Modality – устройство получения и формирования медицинских изображений</vt:lpstr>
      <vt:lpstr>Компоненты рабочего процесса.  Архивирование медицинских изображений. PACS</vt:lpstr>
      <vt:lpstr>PACS. Компоненты системы</vt:lpstr>
      <vt:lpstr>Компоненты системы PACS. Один сервер с резервным копированием</vt:lpstr>
      <vt:lpstr>Серверный кластер системы PACS</vt:lpstr>
      <vt:lpstr>Облачное хранение медицинских данных. Как это работает…</vt:lpstr>
      <vt:lpstr>Глобальная медицинская сеть</vt:lpstr>
      <vt:lpstr>Развитие систем PACS</vt:lpstr>
      <vt:lpstr>Концепция VNA</vt:lpstr>
      <vt:lpstr>Управление временем хранения медицинских данных</vt:lpstr>
      <vt:lpstr>Статистика и управление</vt:lpstr>
      <vt:lpstr>Диагностика</vt:lpstr>
      <vt:lpstr>Расширенные функции диагностической рабочей станции</vt:lpstr>
      <vt:lpstr>Доступ к медицинским данным</vt:lpstr>
      <vt:lpstr>Доступ к данным для лечащих врачей с различных устройств</vt:lpstr>
      <vt:lpstr>Работа со всеми типами клинических данных</vt:lpstr>
      <vt:lpstr>Доступ к данным – для пациента…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технологии получения и хранения диагностических изображений в лучевой диагностике</dc:title>
  <dc:creator>Моськин Владимир Алексеевич (Vladimir Moskin)</dc:creator>
  <cp:lastModifiedBy>Fedor S. Kuznetsov</cp:lastModifiedBy>
  <cp:revision>154</cp:revision>
  <dcterms:created xsi:type="dcterms:W3CDTF">2018-10-19T11:25:07Z</dcterms:created>
  <dcterms:modified xsi:type="dcterms:W3CDTF">2018-11-01T09:29:59Z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TC024745729991</vt:lpwstr>
  </property>
</Properties>
</file>